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Ex2.xml" ContentType="application/vnd.ms-office.chartex+xml"/>
  <Override PartName="/ppt/charts/style6.xml" ContentType="application/vnd.ms-office.chartstyle+xml"/>
  <Override PartName="/ppt/charts/colors6.xml" ContentType="application/vnd.ms-office.chartcolorstyle+xml"/>
  <Override PartName="/ppt/charts/chartEx3.xml" ContentType="application/vnd.ms-office.chartex+xml"/>
  <Override PartName="/ppt/charts/style7.xml" ContentType="application/vnd.ms-office.chartstyle+xml"/>
  <Override PartName="/ppt/charts/colors7.xml" ContentType="application/vnd.ms-office.chartcolorstyle+xml"/>
  <Override PartName="/ppt/charts/chartEx4.xml" ContentType="application/vnd.ms-office.chartex+xml"/>
  <Override PartName="/ppt/charts/style8.xml" ContentType="application/vnd.ms-office.chartstyle+xml"/>
  <Override PartName="/ppt/charts/colors8.xml" ContentType="application/vnd.ms-office.chartcolorstyle+xml"/>
  <Override PartName="/ppt/charts/chart5.xml" ContentType="application/vnd.openxmlformats-officedocument.drawingml.chart+xml"/>
  <Override PartName="/ppt/charts/style9.xml" ContentType="application/vnd.ms-office.chartstyle+xml"/>
  <Override PartName="/ppt/charts/colors9.xml" ContentType="application/vnd.ms-office.chartcolorstyle+xml"/>
  <Override PartName="/ppt/charts/chart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8.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9" r:id="rId2"/>
    <p:sldId id="269" r:id="rId3"/>
    <p:sldId id="270" r:id="rId4"/>
    <p:sldId id="277" r:id="rId5"/>
    <p:sldId id="275" r:id="rId6"/>
    <p:sldId id="280" r:id="rId7"/>
    <p:sldId id="294" r:id="rId8"/>
    <p:sldId id="318" r:id="rId9"/>
    <p:sldId id="301" r:id="rId10"/>
    <p:sldId id="284" r:id="rId11"/>
    <p:sldId id="260" r:id="rId12"/>
    <p:sldId id="261" r:id="rId13"/>
    <p:sldId id="314" r:id="rId14"/>
    <p:sldId id="305" r:id="rId15"/>
    <p:sldId id="309" r:id="rId16"/>
    <p:sldId id="306" r:id="rId17"/>
    <p:sldId id="307" r:id="rId18"/>
    <p:sldId id="308" r:id="rId19"/>
    <p:sldId id="310" r:id="rId20"/>
    <p:sldId id="311" r:id="rId21"/>
    <p:sldId id="312" r:id="rId22"/>
    <p:sldId id="313" r:id="rId23"/>
    <p:sldId id="315" r:id="rId24"/>
    <p:sldId id="316" r:id="rId25"/>
    <p:sldId id="317" r:id="rId26"/>
    <p:sldId id="295"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60" d="100"/>
          <a:sy n="60" d="100"/>
        </p:scale>
        <p:origin x="8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ucio%20Scandizzo\Downloads\Virtual%20Trade%20total%20disaggregation_V2%2015062024%20(1).xlsx"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ucio\Dropbox\durable%20goods\Documenti\World%20Bank\Water\Virtual%20Trade%20total%20disaggregation_V2%2015062024%20(1).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ucio\Dropbox\durable%20goods\Documenti\World%20Bank\Water\Virtual%20Trade%20total%20disaggregation_V2%2015062024%20(1).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ucio\Dropbox\durable%20goods\Documenti\World%20Bank\Water\Virtual%20Trade%20total%20disaggregation_V2%2015062024%20(1).xlsx"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ucio\Downloads\New_CGE%20Water%20results_V38_Richard_Bluewater_NatresTax_09062024.xlsx" TargetMode="External"/><Relationship Id="rId2" Type="http://schemas.microsoft.com/office/2011/relationships/chartColorStyle" Target="colors9.xml"/><Relationship Id="rId1" Type="http://schemas.microsoft.com/office/2011/relationships/chartStyle" Target="style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ucio\Downloads\New_CGE%20Water%20results_V38_Richard_Bluewater_NatresTax_09062024.xlsx" TargetMode="External"/><Relationship Id="rId2" Type="http://schemas.microsoft.com/office/2011/relationships/chartColorStyle" Target="colors10.xml"/><Relationship Id="rId1" Type="http://schemas.microsoft.com/office/2011/relationships/chartStyle" Target="style10.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ucio\Downloads\New_CGE%20Water%20results_V38_Richard_Bluewater_NatresTax_09062024.xlsx" TargetMode="External"/><Relationship Id="rId2" Type="http://schemas.microsoft.com/office/2011/relationships/chartColorStyle" Target="colors11.xml"/><Relationship Id="rId1" Type="http://schemas.microsoft.com/office/2011/relationships/chartStyle" Target="style11.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ucio\Downloads\New_CGE%20Water%20results_V38_Richard_Bluewater_NatresTax_09062024.xlsx" TargetMode="External"/><Relationship Id="rId2" Type="http://schemas.microsoft.com/office/2011/relationships/chartColorStyle" Target="colors12.xml"/><Relationship Id="rId1" Type="http://schemas.microsoft.com/office/2011/relationships/chartStyle" Target="style1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lucio\Dropbox\durable%20goods\Documenti\World%20Bank\Water\CGE%20Simulation%20ORTIZ_TemperatureandPrecipitation%20AgriTFP_Montecarlo%20Simulation%20V4_28042024.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lucio\Dropbox\durable%20goods\Documenti\World%20Bank\Water\Virtual%20Trade%20total%20disaggregation_V2%2015062024%20(1).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lucio\Dropbox\durable%20goods\Documenti\World%20Bank\Water\Virtual%20Trade%20total%20disaggregation_V2%2015062024%20(1).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C:\Users\lucio\Dropbox\durable%20goods\Documenti\World%20Bank\Water\Virtual%20Trade%20total%20disaggregation_V2%2015062024%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Total Per</a:t>
            </a:r>
            <a:r>
              <a:rPr lang="it-IT" baseline="0"/>
              <a:t> Capita Virtual Water Net Imports (US$/year) </a:t>
            </a:r>
            <a:endParaRPr lang="it-I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'Summary Totalwater'!$B$25</c:f>
              <c:strCache>
                <c:ptCount val="1"/>
                <c:pt idx="0">
                  <c:v>Base year</c:v>
                </c:pt>
              </c:strCache>
            </c:strRef>
          </c:tx>
          <c:spPr>
            <a:solidFill>
              <a:schemeClr val="accent1"/>
            </a:solidFill>
            <a:ln>
              <a:noFill/>
            </a:ln>
            <a:effectLst/>
          </c:spPr>
          <c:invertIfNegative val="0"/>
          <c:cat>
            <c:strRef>
              <c:f>'Summary Totalwater'!$A$26:$A$29</c:f>
              <c:strCache>
                <c:ptCount val="4"/>
                <c:pt idx="0">
                  <c:v>High Income Countries</c:v>
                </c:pt>
                <c:pt idx="1">
                  <c:v>Upper-Middle Income Countries</c:v>
                </c:pt>
                <c:pt idx="2">
                  <c:v>Lower-Middle Income Countries</c:v>
                </c:pt>
                <c:pt idx="3">
                  <c:v>Low Income Countries</c:v>
                </c:pt>
              </c:strCache>
            </c:strRef>
          </c:cat>
          <c:val>
            <c:numRef>
              <c:f>'Summary Totalwater'!$B$26:$B$29</c:f>
              <c:numCache>
                <c:formatCode>#,##0.00</c:formatCode>
                <c:ptCount val="4"/>
                <c:pt idx="0">
                  <c:v>-350.55732053365386</c:v>
                </c:pt>
                <c:pt idx="1">
                  <c:v>94.457504271105705</c:v>
                </c:pt>
                <c:pt idx="2">
                  <c:v>42.75784633418661</c:v>
                </c:pt>
                <c:pt idx="3">
                  <c:v>68.130643751201063</c:v>
                </c:pt>
              </c:numCache>
            </c:numRef>
          </c:val>
          <c:extLst>
            <c:ext xmlns:c16="http://schemas.microsoft.com/office/drawing/2014/chart" uri="{C3380CC4-5D6E-409C-BE32-E72D297353CC}">
              <c16:uniqueId val="{00000000-1878-40CB-B852-501632609C75}"/>
            </c:ext>
          </c:extLst>
        </c:ser>
        <c:ser>
          <c:idx val="1"/>
          <c:order val="1"/>
          <c:tx>
            <c:strRef>
              <c:f>'Summary Totalwater'!$C$25</c:f>
              <c:strCache>
                <c:ptCount val="1"/>
                <c:pt idx="0">
                  <c:v>BAU</c:v>
                </c:pt>
              </c:strCache>
            </c:strRef>
          </c:tx>
          <c:spPr>
            <a:solidFill>
              <a:schemeClr val="accent2"/>
            </a:solidFill>
            <a:ln>
              <a:noFill/>
            </a:ln>
            <a:effectLst/>
          </c:spPr>
          <c:invertIfNegative val="0"/>
          <c:cat>
            <c:strRef>
              <c:f>'Summary Totalwater'!$A$26:$A$29</c:f>
              <c:strCache>
                <c:ptCount val="4"/>
                <c:pt idx="0">
                  <c:v>High Income Countries</c:v>
                </c:pt>
                <c:pt idx="1">
                  <c:v>Upper-Middle Income Countries</c:v>
                </c:pt>
                <c:pt idx="2">
                  <c:v>Lower-Middle Income Countries</c:v>
                </c:pt>
                <c:pt idx="3">
                  <c:v>Low Income Countries</c:v>
                </c:pt>
              </c:strCache>
            </c:strRef>
          </c:cat>
          <c:val>
            <c:numRef>
              <c:f>'Summary Totalwater'!$C$26:$C$29</c:f>
              <c:numCache>
                <c:formatCode>#,##0.00</c:formatCode>
                <c:ptCount val="4"/>
                <c:pt idx="0">
                  <c:v>-1454.5452068531222</c:v>
                </c:pt>
                <c:pt idx="1">
                  <c:v>423.39843187652127</c:v>
                </c:pt>
                <c:pt idx="2">
                  <c:v>159.43066353599187</c:v>
                </c:pt>
                <c:pt idx="3">
                  <c:v>208.84064697631408</c:v>
                </c:pt>
              </c:numCache>
            </c:numRef>
          </c:val>
          <c:extLst>
            <c:ext xmlns:c16="http://schemas.microsoft.com/office/drawing/2014/chart" uri="{C3380CC4-5D6E-409C-BE32-E72D297353CC}">
              <c16:uniqueId val="{00000001-1878-40CB-B852-501632609C75}"/>
            </c:ext>
          </c:extLst>
        </c:ser>
        <c:ser>
          <c:idx val="2"/>
          <c:order val="2"/>
          <c:tx>
            <c:strRef>
              <c:f>'Summary Totalwater'!$D$25</c:f>
              <c:strCache>
                <c:ptCount val="1"/>
                <c:pt idx="0">
                  <c:v>Climate Change (Mean)</c:v>
                </c:pt>
              </c:strCache>
            </c:strRef>
          </c:tx>
          <c:spPr>
            <a:solidFill>
              <a:schemeClr val="accent3"/>
            </a:solidFill>
            <a:ln>
              <a:noFill/>
            </a:ln>
            <a:effectLst/>
          </c:spPr>
          <c:invertIfNegative val="0"/>
          <c:cat>
            <c:strRef>
              <c:f>'Summary Totalwater'!$A$26:$A$29</c:f>
              <c:strCache>
                <c:ptCount val="4"/>
                <c:pt idx="0">
                  <c:v>High Income Countries</c:v>
                </c:pt>
                <c:pt idx="1">
                  <c:v>Upper-Middle Income Countries</c:v>
                </c:pt>
                <c:pt idx="2">
                  <c:v>Lower-Middle Income Countries</c:v>
                </c:pt>
                <c:pt idx="3">
                  <c:v>Low Income Countries</c:v>
                </c:pt>
              </c:strCache>
            </c:strRef>
          </c:cat>
          <c:val>
            <c:numRef>
              <c:f>'Summary Totalwater'!$D$26:$D$29</c:f>
              <c:numCache>
                <c:formatCode>#,##0.00</c:formatCode>
                <c:ptCount val="4"/>
                <c:pt idx="0">
                  <c:v>-1086.3848946829457</c:v>
                </c:pt>
                <c:pt idx="1">
                  <c:v>325.94635310702051</c:v>
                </c:pt>
                <c:pt idx="2">
                  <c:v>111.22382366200816</c:v>
                </c:pt>
                <c:pt idx="3">
                  <c:v>149.6487897120935</c:v>
                </c:pt>
              </c:numCache>
            </c:numRef>
          </c:val>
          <c:extLst>
            <c:ext xmlns:c16="http://schemas.microsoft.com/office/drawing/2014/chart" uri="{C3380CC4-5D6E-409C-BE32-E72D297353CC}">
              <c16:uniqueId val="{00000002-1878-40CB-B852-501632609C75}"/>
            </c:ext>
          </c:extLst>
        </c:ser>
        <c:dLbls>
          <c:showLegendKey val="0"/>
          <c:showVal val="0"/>
          <c:showCatName val="0"/>
          <c:showSerName val="0"/>
          <c:showPercent val="0"/>
          <c:showBubbleSize val="0"/>
        </c:dLbls>
        <c:gapWidth val="219"/>
        <c:overlap val="-27"/>
        <c:axId val="1036955616"/>
        <c:axId val="1036951776"/>
      </c:barChart>
      <c:catAx>
        <c:axId val="103695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036951776"/>
        <c:crosses val="autoZero"/>
        <c:auto val="1"/>
        <c:lblAlgn val="ctr"/>
        <c:lblOffset val="100"/>
        <c:noMultiLvlLbl val="0"/>
      </c:catAx>
      <c:valAx>
        <c:axId val="10369517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036955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Virtual</a:t>
            </a:r>
            <a:r>
              <a:rPr lang="it-IT" baseline="0"/>
              <a:t> Water Export World Shares</a:t>
            </a:r>
            <a:endParaRPr lang="it-I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'MonteCarlo Results Total'!$P$31</c:f>
              <c:strCache>
                <c:ptCount val="1"/>
                <c:pt idx="0">
                  <c:v>Base year</c:v>
                </c:pt>
              </c:strCache>
            </c:strRef>
          </c:tx>
          <c:spPr>
            <a:solidFill>
              <a:schemeClr val="accent1"/>
            </a:solidFill>
            <a:ln>
              <a:noFill/>
            </a:ln>
            <a:effectLst/>
          </c:spPr>
          <c:invertIfNegative val="0"/>
          <c:cat>
            <c:strRef>
              <c:f>'MonteCarlo Results Total'!$O$32:$O$35</c:f>
              <c:strCache>
                <c:ptCount val="4"/>
                <c:pt idx="0">
                  <c:v>High Income Countries</c:v>
                </c:pt>
                <c:pt idx="1">
                  <c:v>Upper-Middle Income Countries</c:v>
                </c:pt>
                <c:pt idx="2">
                  <c:v>Lower-Middle Income Countries</c:v>
                </c:pt>
                <c:pt idx="3">
                  <c:v>Low Income Countries</c:v>
                </c:pt>
              </c:strCache>
            </c:strRef>
          </c:cat>
          <c:val>
            <c:numRef>
              <c:f>'MonteCarlo Results Total'!$P$32:$P$35</c:f>
              <c:numCache>
                <c:formatCode>0.0%</c:formatCode>
                <c:ptCount val="4"/>
                <c:pt idx="0">
                  <c:v>0.69797282489592283</c:v>
                </c:pt>
                <c:pt idx="1">
                  <c:v>0.19583608156598017</c:v>
                </c:pt>
                <c:pt idx="2">
                  <c:v>0.10027981611389251</c:v>
                </c:pt>
                <c:pt idx="3">
                  <c:v>5.9112774242043595E-3</c:v>
                </c:pt>
              </c:numCache>
            </c:numRef>
          </c:val>
          <c:extLst>
            <c:ext xmlns:c16="http://schemas.microsoft.com/office/drawing/2014/chart" uri="{C3380CC4-5D6E-409C-BE32-E72D297353CC}">
              <c16:uniqueId val="{00000000-E1F9-481D-9D92-A93A1C70F10F}"/>
            </c:ext>
          </c:extLst>
        </c:ser>
        <c:ser>
          <c:idx val="1"/>
          <c:order val="1"/>
          <c:tx>
            <c:strRef>
              <c:f>'MonteCarlo Results Total'!$Q$31</c:f>
              <c:strCache>
                <c:ptCount val="1"/>
                <c:pt idx="0">
                  <c:v>BAU</c:v>
                </c:pt>
              </c:strCache>
            </c:strRef>
          </c:tx>
          <c:spPr>
            <a:solidFill>
              <a:schemeClr val="accent2"/>
            </a:solidFill>
            <a:ln>
              <a:noFill/>
            </a:ln>
            <a:effectLst/>
          </c:spPr>
          <c:invertIfNegative val="0"/>
          <c:cat>
            <c:strRef>
              <c:f>'MonteCarlo Results Total'!$O$32:$O$35</c:f>
              <c:strCache>
                <c:ptCount val="4"/>
                <c:pt idx="0">
                  <c:v>High Income Countries</c:v>
                </c:pt>
                <c:pt idx="1">
                  <c:v>Upper-Middle Income Countries</c:v>
                </c:pt>
                <c:pt idx="2">
                  <c:v>Lower-Middle Income Countries</c:v>
                </c:pt>
                <c:pt idx="3">
                  <c:v>Low Income Countries</c:v>
                </c:pt>
              </c:strCache>
            </c:strRef>
          </c:cat>
          <c:val>
            <c:numRef>
              <c:f>'MonteCarlo Results Total'!$Q$32:$Q$35</c:f>
              <c:numCache>
                <c:formatCode>0.0%</c:formatCode>
                <c:ptCount val="4"/>
                <c:pt idx="0">
                  <c:v>0.60704678501972242</c:v>
                </c:pt>
                <c:pt idx="1">
                  <c:v>0.24615362760106088</c:v>
                </c:pt>
                <c:pt idx="2">
                  <c:v>0.13596430521314534</c:v>
                </c:pt>
                <c:pt idx="3">
                  <c:v>1.0835282166071276E-2</c:v>
                </c:pt>
              </c:numCache>
            </c:numRef>
          </c:val>
          <c:extLst>
            <c:ext xmlns:c16="http://schemas.microsoft.com/office/drawing/2014/chart" uri="{C3380CC4-5D6E-409C-BE32-E72D297353CC}">
              <c16:uniqueId val="{00000001-E1F9-481D-9D92-A93A1C70F10F}"/>
            </c:ext>
          </c:extLst>
        </c:ser>
        <c:ser>
          <c:idx val="2"/>
          <c:order val="2"/>
          <c:tx>
            <c:strRef>
              <c:f>'MonteCarlo Results Total'!$R$31</c:f>
              <c:strCache>
                <c:ptCount val="1"/>
                <c:pt idx="0">
                  <c:v>Climate Change </c:v>
                </c:pt>
              </c:strCache>
            </c:strRef>
          </c:tx>
          <c:spPr>
            <a:solidFill>
              <a:schemeClr val="accent3"/>
            </a:solidFill>
            <a:ln>
              <a:noFill/>
            </a:ln>
            <a:effectLst/>
          </c:spPr>
          <c:invertIfNegative val="0"/>
          <c:cat>
            <c:strRef>
              <c:f>'MonteCarlo Results Total'!$O$32:$O$35</c:f>
              <c:strCache>
                <c:ptCount val="4"/>
                <c:pt idx="0">
                  <c:v>High Income Countries</c:v>
                </c:pt>
                <c:pt idx="1">
                  <c:v>Upper-Middle Income Countries</c:v>
                </c:pt>
                <c:pt idx="2">
                  <c:v>Lower-Middle Income Countries</c:v>
                </c:pt>
                <c:pt idx="3">
                  <c:v>Low Income Countries</c:v>
                </c:pt>
              </c:strCache>
            </c:strRef>
          </c:cat>
          <c:val>
            <c:numRef>
              <c:f>'MonteCarlo Results Total'!$R$32:$R$35</c:f>
              <c:numCache>
                <c:formatCode>0.0%</c:formatCode>
                <c:ptCount val="4"/>
                <c:pt idx="0">
                  <c:v>0.6236581873103233</c:v>
                </c:pt>
                <c:pt idx="1">
                  <c:v>0.24316557331759309</c:v>
                </c:pt>
                <c:pt idx="2">
                  <c:v>0.12396790100407086</c:v>
                </c:pt>
                <c:pt idx="3">
                  <c:v>9.2083383680127869E-3</c:v>
                </c:pt>
              </c:numCache>
            </c:numRef>
          </c:val>
          <c:extLst>
            <c:ext xmlns:c16="http://schemas.microsoft.com/office/drawing/2014/chart" uri="{C3380CC4-5D6E-409C-BE32-E72D297353CC}">
              <c16:uniqueId val="{00000002-E1F9-481D-9D92-A93A1C70F10F}"/>
            </c:ext>
          </c:extLst>
        </c:ser>
        <c:dLbls>
          <c:showLegendKey val="0"/>
          <c:showVal val="0"/>
          <c:showCatName val="0"/>
          <c:showSerName val="0"/>
          <c:showPercent val="0"/>
          <c:showBubbleSize val="0"/>
        </c:dLbls>
        <c:gapWidth val="219"/>
        <c:overlap val="-27"/>
        <c:axId val="985838368"/>
        <c:axId val="985837408"/>
      </c:barChart>
      <c:catAx>
        <c:axId val="98583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85837408"/>
        <c:crosses val="autoZero"/>
        <c:auto val="1"/>
        <c:lblAlgn val="ctr"/>
        <c:lblOffset val="100"/>
        <c:noMultiLvlLbl val="0"/>
      </c:catAx>
      <c:valAx>
        <c:axId val="9858374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85838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Virtual Water Import World Shares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'MonteCarlo Results Total'!$P$18</c:f>
              <c:strCache>
                <c:ptCount val="1"/>
                <c:pt idx="0">
                  <c:v>Base year</c:v>
                </c:pt>
              </c:strCache>
            </c:strRef>
          </c:tx>
          <c:spPr>
            <a:solidFill>
              <a:schemeClr val="accent1"/>
            </a:solidFill>
            <a:ln>
              <a:noFill/>
            </a:ln>
            <a:effectLst/>
          </c:spPr>
          <c:invertIfNegative val="0"/>
          <c:cat>
            <c:strRef>
              <c:f>'MonteCarlo Results Total'!$O$19:$O$22</c:f>
              <c:strCache>
                <c:ptCount val="4"/>
                <c:pt idx="0">
                  <c:v>High Income Countries</c:v>
                </c:pt>
                <c:pt idx="1">
                  <c:v>Upper-Middle Income Countries</c:v>
                </c:pt>
                <c:pt idx="2">
                  <c:v>Lower-Middle Income Countries</c:v>
                </c:pt>
                <c:pt idx="3">
                  <c:v>Low Income Countries</c:v>
                </c:pt>
              </c:strCache>
            </c:strRef>
          </c:cat>
          <c:val>
            <c:numRef>
              <c:f>'MonteCarlo Results Total'!$P$19:$P$22</c:f>
              <c:numCache>
                <c:formatCode>0.0%</c:formatCode>
                <c:ptCount val="4"/>
                <c:pt idx="0">
                  <c:v>0.54831770362267884</c:v>
                </c:pt>
                <c:pt idx="1">
                  <c:v>0.28861009135507654</c:v>
                </c:pt>
                <c:pt idx="2">
                  <c:v>0.14445073492749913</c:v>
                </c:pt>
                <c:pt idx="3">
                  <c:v>1.8621470094745469E-2</c:v>
                </c:pt>
              </c:numCache>
            </c:numRef>
          </c:val>
          <c:extLst>
            <c:ext xmlns:c16="http://schemas.microsoft.com/office/drawing/2014/chart" uri="{C3380CC4-5D6E-409C-BE32-E72D297353CC}">
              <c16:uniqueId val="{00000000-7388-4940-8DB7-6F7C71D41B20}"/>
            </c:ext>
          </c:extLst>
        </c:ser>
        <c:ser>
          <c:idx val="1"/>
          <c:order val="1"/>
          <c:tx>
            <c:strRef>
              <c:f>'MonteCarlo Results Total'!$Q$18</c:f>
              <c:strCache>
                <c:ptCount val="1"/>
                <c:pt idx="0">
                  <c:v>BAU</c:v>
                </c:pt>
              </c:strCache>
            </c:strRef>
          </c:tx>
          <c:spPr>
            <a:solidFill>
              <a:schemeClr val="accent2"/>
            </a:solidFill>
            <a:ln>
              <a:noFill/>
            </a:ln>
            <a:effectLst/>
          </c:spPr>
          <c:invertIfNegative val="0"/>
          <c:cat>
            <c:strRef>
              <c:f>'MonteCarlo Results Total'!$O$19:$O$22</c:f>
              <c:strCache>
                <c:ptCount val="4"/>
                <c:pt idx="0">
                  <c:v>High Income Countries</c:v>
                </c:pt>
                <c:pt idx="1">
                  <c:v>Upper-Middle Income Countries</c:v>
                </c:pt>
                <c:pt idx="2">
                  <c:v>Lower-Middle Income Countries</c:v>
                </c:pt>
                <c:pt idx="3">
                  <c:v>Low Income Countries</c:v>
                </c:pt>
              </c:strCache>
            </c:strRef>
          </c:cat>
          <c:val>
            <c:numRef>
              <c:f>'MonteCarlo Results Total'!$Q$19:$Q$22</c:f>
              <c:numCache>
                <c:formatCode>0.0%</c:formatCode>
                <c:ptCount val="4"/>
                <c:pt idx="0">
                  <c:v>0.41851189536762851</c:v>
                </c:pt>
                <c:pt idx="1">
                  <c:v>0.37302506505853328</c:v>
                </c:pt>
                <c:pt idx="2">
                  <c:v>0.18581308290985549</c:v>
                </c:pt>
                <c:pt idx="3">
                  <c:v>2.2649956663982524E-2</c:v>
                </c:pt>
              </c:numCache>
            </c:numRef>
          </c:val>
          <c:extLst>
            <c:ext xmlns:c16="http://schemas.microsoft.com/office/drawing/2014/chart" uri="{C3380CC4-5D6E-409C-BE32-E72D297353CC}">
              <c16:uniqueId val="{00000001-7388-4940-8DB7-6F7C71D41B20}"/>
            </c:ext>
          </c:extLst>
        </c:ser>
        <c:ser>
          <c:idx val="2"/>
          <c:order val="2"/>
          <c:tx>
            <c:strRef>
              <c:f>'MonteCarlo Results Total'!$R$18</c:f>
              <c:strCache>
                <c:ptCount val="1"/>
                <c:pt idx="0">
                  <c:v>Climate Change </c:v>
                </c:pt>
              </c:strCache>
            </c:strRef>
          </c:tx>
          <c:spPr>
            <a:solidFill>
              <a:schemeClr val="accent3"/>
            </a:solidFill>
            <a:ln>
              <a:noFill/>
            </a:ln>
            <a:effectLst/>
          </c:spPr>
          <c:invertIfNegative val="0"/>
          <c:cat>
            <c:strRef>
              <c:f>'MonteCarlo Results Total'!$O$19:$O$22</c:f>
              <c:strCache>
                <c:ptCount val="4"/>
                <c:pt idx="0">
                  <c:v>High Income Countries</c:v>
                </c:pt>
                <c:pt idx="1">
                  <c:v>Upper-Middle Income Countries</c:v>
                </c:pt>
                <c:pt idx="2">
                  <c:v>Lower-Middle Income Countries</c:v>
                </c:pt>
                <c:pt idx="3">
                  <c:v>Low Income Countries</c:v>
                </c:pt>
              </c:strCache>
            </c:strRef>
          </c:cat>
          <c:val>
            <c:numRef>
              <c:f>'MonteCarlo Results Total'!$R$19:$R$22</c:f>
              <c:numCache>
                <c:formatCode>0.0%</c:formatCode>
                <c:ptCount val="4"/>
                <c:pt idx="0">
                  <c:v>0.44205127943593503</c:v>
                </c:pt>
                <c:pt idx="1">
                  <c:v>0.36912911975309276</c:v>
                </c:pt>
                <c:pt idx="2">
                  <c:v>0.16881812530662407</c:v>
                </c:pt>
                <c:pt idx="3">
                  <c:v>2.0126866008416271E-2</c:v>
                </c:pt>
              </c:numCache>
            </c:numRef>
          </c:val>
          <c:extLst>
            <c:ext xmlns:c16="http://schemas.microsoft.com/office/drawing/2014/chart" uri="{C3380CC4-5D6E-409C-BE32-E72D297353CC}">
              <c16:uniqueId val="{00000002-7388-4940-8DB7-6F7C71D41B20}"/>
            </c:ext>
          </c:extLst>
        </c:ser>
        <c:dLbls>
          <c:showLegendKey val="0"/>
          <c:showVal val="0"/>
          <c:showCatName val="0"/>
          <c:showSerName val="0"/>
          <c:showPercent val="0"/>
          <c:showBubbleSize val="0"/>
        </c:dLbls>
        <c:gapWidth val="219"/>
        <c:overlap val="-27"/>
        <c:axId val="730549279"/>
        <c:axId val="730549759"/>
      </c:barChart>
      <c:catAx>
        <c:axId val="730549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30549759"/>
        <c:crosses val="autoZero"/>
        <c:auto val="1"/>
        <c:lblAlgn val="ctr"/>
        <c:lblOffset val="100"/>
        <c:noMultiLvlLbl val="0"/>
      </c:catAx>
      <c:valAx>
        <c:axId val="7305497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3054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400" b="0" i="0" u="none" strike="noStrike" kern="1200" spc="0" baseline="0">
                <a:solidFill>
                  <a:sysClr val="windowText" lastClr="000000">
                    <a:lumMod val="65000"/>
                    <a:lumOff val="35000"/>
                  </a:sysClr>
                </a:solidFill>
                <a:latin typeface="Aptos Narrow" panose="02110004020202020204"/>
              </a:rPr>
              <a:t>Impact of Climate Changes on </a:t>
            </a:r>
            <a:r>
              <a:rPr lang="it-IT"/>
              <a:t>Blue Water </a:t>
            </a:r>
            <a:r>
              <a:rPr lang="it-IT" baseline="0"/>
              <a:t> Virtual Net Imports (Difference between Climate Change and BAU scenarios)</a:t>
            </a:r>
            <a:endParaRPr lang="it-I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'Summary Bluewater'!$A$46</c:f>
              <c:strCache>
                <c:ptCount val="1"/>
                <c:pt idx="0">
                  <c:v>High Income Countries</c:v>
                </c:pt>
              </c:strCache>
            </c:strRef>
          </c:tx>
          <c:spPr>
            <a:solidFill>
              <a:schemeClr val="accent1"/>
            </a:solidFill>
            <a:ln>
              <a:noFill/>
            </a:ln>
            <a:effectLst/>
          </c:spPr>
          <c:invertIfNegative val="0"/>
          <c:val>
            <c:numRef>
              <c:f>'Summary Bluewater'!$B$46</c:f>
              <c:numCache>
                <c:formatCode>#,##0.00</c:formatCode>
                <c:ptCount val="1"/>
                <c:pt idx="0">
                  <c:v>74.276103920633318</c:v>
                </c:pt>
              </c:numCache>
            </c:numRef>
          </c:val>
          <c:extLst>
            <c:ext xmlns:c16="http://schemas.microsoft.com/office/drawing/2014/chart" uri="{C3380CC4-5D6E-409C-BE32-E72D297353CC}">
              <c16:uniqueId val="{00000000-BEB4-4849-B9F2-737617238BD0}"/>
            </c:ext>
          </c:extLst>
        </c:ser>
        <c:ser>
          <c:idx val="1"/>
          <c:order val="1"/>
          <c:tx>
            <c:strRef>
              <c:f>'Summary Bluewater'!$A$47</c:f>
              <c:strCache>
                <c:ptCount val="1"/>
                <c:pt idx="0">
                  <c:v>Upper-Middle Income Countries</c:v>
                </c:pt>
              </c:strCache>
            </c:strRef>
          </c:tx>
          <c:spPr>
            <a:solidFill>
              <a:schemeClr val="accent2"/>
            </a:solidFill>
            <a:ln>
              <a:noFill/>
            </a:ln>
            <a:effectLst/>
          </c:spPr>
          <c:invertIfNegative val="0"/>
          <c:val>
            <c:numRef>
              <c:f>'Summary Bluewater'!$B$47</c:f>
              <c:numCache>
                <c:formatCode>#,##0.00</c:formatCode>
                <c:ptCount val="1"/>
                <c:pt idx="0">
                  <c:v>-10.20616555676807</c:v>
                </c:pt>
              </c:numCache>
            </c:numRef>
          </c:val>
          <c:extLst>
            <c:ext xmlns:c16="http://schemas.microsoft.com/office/drawing/2014/chart" uri="{C3380CC4-5D6E-409C-BE32-E72D297353CC}">
              <c16:uniqueId val="{00000001-BEB4-4849-B9F2-737617238BD0}"/>
            </c:ext>
          </c:extLst>
        </c:ser>
        <c:ser>
          <c:idx val="2"/>
          <c:order val="2"/>
          <c:tx>
            <c:strRef>
              <c:f>'Summary Bluewater'!$A$48</c:f>
              <c:strCache>
                <c:ptCount val="1"/>
                <c:pt idx="0">
                  <c:v>Lower-Middle Income Countries</c:v>
                </c:pt>
              </c:strCache>
            </c:strRef>
          </c:tx>
          <c:spPr>
            <a:solidFill>
              <a:schemeClr val="accent3"/>
            </a:solidFill>
            <a:ln>
              <a:noFill/>
            </a:ln>
            <a:effectLst/>
          </c:spPr>
          <c:invertIfNegative val="0"/>
          <c:val>
            <c:numRef>
              <c:f>'Summary Bluewater'!$B$48</c:f>
              <c:numCache>
                <c:formatCode>#,##0.00</c:formatCode>
                <c:ptCount val="1"/>
                <c:pt idx="0">
                  <c:v>-21.660393391412114</c:v>
                </c:pt>
              </c:numCache>
            </c:numRef>
          </c:val>
          <c:extLst>
            <c:ext xmlns:c16="http://schemas.microsoft.com/office/drawing/2014/chart" uri="{C3380CC4-5D6E-409C-BE32-E72D297353CC}">
              <c16:uniqueId val="{00000002-BEB4-4849-B9F2-737617238BD0}"/>
            </c:ext>
          </c:extLst>
        </c:ser>
        <c:ser>
          <c:idx val="3"/>
          <c:order val="3"/>
          <c:tx>
            <c:strRef>
              <c:f>'Summary Bluewater'!$A$49</c:f>
              <c:strCache>
                <c:ptCount val="1"/>
                <c:pt idx="0">
                  <c:v>Low Income Countries</c:v>
                </c:pt>
              </c:strCache>
            </c:strRef>
          </c:tx>
          <c:spPr>
            <a:solidFill>
              <a:schemeClr val="accent4"/>
            </a:solidFill>
            <a:ln>
              <a:noFill/>
            </a:ln>
            <a:effectLst/>
          </c:spPr>
          <c:invertIfNegative val="0"/>
          <c:val>
            <c:numRef>
              <c:f>'Summary Bluewater'!$B$49</c:f>
              <c:numCache>
                <c:formatCode>#,##0.00</c:formatCode>
                <c:ptCount val="1"/>
                <c:pt idx="0">
                  <c:v>5.7641178539640947</c:v>
                </c:pt>
              </c:numCache>
            </c:numRef>
          </c:val>
          <c:extLst>
            <c:ext xmlns:c16="http://schemas.microsoft.com/office/drawing/2014/chart" uri="{C3380CC4-5D6E-409C-BE32-E72D297353CC}">
              <c16:uniqueId val="{00000003-BEB4-4849-B9F2-737617238BD0}"/>
            </c:ext>
          </c:extLst>
        </c:ser>
        <c:dLbls>
          <c:showLegendKey val="0"/>
          <c:showVal val="0"/>
          <c:showCatName val="0"/>
          <c:showSerName val="0"/>
          <c:showPercent val="0"/>
          <c:showBubbleSize val="0"/>
        </c:dLbls>
        <c:gapWidth val="219"/>
        <c:overlap val="-27"/>
        <c:axId val="302890127"/>
        <c:axId val="302886767"/>
      </c:barChart>
      <c:catAx>
        <c:axId val="302890127"/>
        <c:scaling>
          <c:orientation val="minMax"/>
        </c:scaling>
        <c:delete val="1"/>
        <c:axPos val="b"/>
        <c:numFmt formatCode="General" sourceLinked="1"/>
        <c:majorTickMark val="none"/>
        <c:minorTickMark val="none"/>
        <c:tickLblPos val="nextTo"/>
        <c:crossAx val="302886767"/>
        <c:crosses val="autoZero"/>
        <c:auto val="1"/>
        <c:lblAlgn val="ctr"/>
        <c:lblOffset val="100"/>
        <c:noMultiLvlLbl val="0"/>
      </c:catAx>
      <c:valAx>
        <c:axId val="3028867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US$ Per Capita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0289012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Impact</a:t>
            </a:r>
            <a:r>
              <a:rPr lang="it-IT" baseline="0"/>
              <a:t>  on GDP of different levels of  water efficiency pricing</a:t>
            </a:r>
            <a:endParaRPr lang="it-I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Foglio2!$J$2</c:f>
              <c:strCache>
                <c:ptCount val="1"/>
                <c:pt idx="0">
                  <c:v>tax 7%</c:v>
                </c:pt>
              </c:strCache>
            </c:strRef>
          </c:tx>
          <c:spPr>
            <a:solidFill>
              <a:schemeClr val="accent1"/>
            </a:solidFill>
            <a:ln>
              <a:noFill/>
            </a:ln>
            <a:effectLst/>
          </c:spPr>
          <c:invertIfNegative val="0"/>
          <c:cat>
            <c:strRef>
              <c:f>Foglio2!$I$3:$I$7</c:f>
              <c:strCache>
                <c:ptCount val="5"/>
                <c:pt idx="0">
                  <c:v>High Income Countries</c:v>
                </c:pt>
                <c:pt idx="1">
                  <c:v>Upper-Middle Income Countries</c:v>
                </c:pt>
                <c:pt idx="2">
                  <c:v>Lower-Middle Income Countries</c:v>
                </c:pt>
                <c:pt idx="3">
                  <c:v>Low Income Countries</c:v>
                </c:pt>
                <c:pt idx="4">
                  <c:v>TOTAL</c:v>
                </c:pt>
              </c:strCache>
            </c:strRef>
          </c:cat>
          <c:val>
            <c:numRef>
              <c:f>Foglio2!$J$3:$J$7</c:f>
              <c:numCache>
                <c:formatCode>0.00%</c:formatCode>
                <c:ptCount val="5"/>
                <c:pt idx="0">
                  <c:v>-4.5481787946073382E-3</c:v>
                </c:pt>
                <c:pt idx="1">
                  <c:v>-6.8620287254717027E-4</c:v>
                </c:pt>
                <c:pt idx="2">
                  <c:v>4.0588770414107245E-2</c:v>
                </c:pt>
                <c:pt idx="3">
                  <c:v>1.460728464737393E-2</c:v>
                </c:pt>
                <c:pt idx="4">
                  <c:v>1.3503848270843832E-3</c:v>
                </c:pt>
              </c:numCache>
            </c:numRef>
          </c:val>
          <c:extLst>
            <c:ext xmlns:c16="http://schemas.microsoft.com/office/drawing/2014/chart" uri="{C3380CC4-5D6E-409C-BE32-E72D297353CC}">
              <c16:uniqueId val="{00000000-43AB-4A4A-83AA-805268C26909}"/>
            </c:ext>
          </c:extLst>
        </c:ser>
        <c:ser>
          <c:idx val="1"/>
          <c:order val="1"/>
          <c:tx>
            <c:strRef>
              <c:f>Foglio2!$K$2</c:f>
              <c:strCache>
                <c:ptCount val="1"/>
                <c:pt idx="0">
                  <c:v>15%</c:v>
                </c:pt>
              </c:strCache>
            </c:strRef>
          </c:tx>
          <c:spPr>
            <a:solidFill>
              <a:schemeClr val="accent2"/>
            </a:solidFill>
            <a:ln>
              <a:noFill/>
            </a:ln>
            <a:effectLst/>
          </c:spPr>
          <c:invertIfNegative val="0"/>
          <c:cat>
            <c:strRef>
              <c:f>Foglio2!$I$3:$I$7</c:f>
              <c:strCache>
                <c:ptCount val="5"/>
                <c:pt idx="0">
                  <c:v>High Income Countries</c:v>
                </c:pt>
                <c:pt idx="1">
                  <c:v>Upper-Middle Income Countries</c:v>
                </c:pt>
                <c:pt idx="2">
                  <c:v>Lower-Middle Income Countries</c:v>
                </c:pt>
                <c:pt idx="3">
                  <c:v>Low Income Countries</c:v>
                </c:pt>
                <c:pt idx="4">
                  <c:v>TOTAL</c:v>
                </c:pt>
              </c:strCache>
            </c:strRef>
          </c:cat>
          <c:val>
            <c:numRef>
              <c:f>Foglio2!$K$3:$K$7</c:f>
              <c:numCache>
                <c:formatCode>0.00%</c:formatCode>
                <c:ptCount val="5"/>
                <c:pt idx="0">
                  <c:v>-9.7234337165730267E-3</c:v>
                </c:pt>
                <c:pt idx="1">
                  <c:v>2.8766731862468475E-3</c:v>
                </c:pt>
                <c:pt idx="2">
                  <c:v>9.2661009406263872E-2</c:v>
                </c:pt>
                <c:pt idx="3">
                  <c:v>4.1629898081595229E-2</c:v>
                </c:pt>
                <c:pt idx="4">
                  <c:v>5.2282471214866177E-3</c:v>
                </c:pt>
              </c:numCache>
            </c:numRef>
          </c:val>
          <c:extLst>
            <c:ext xmlns:c16="http://schemas.microsoft.com/office/drawing/2014/chart" uri="{C3380CC4-5D6E-409C-BE32-E72D297353CC}">
              <c16:uniqueId val="{00000001-43AB-4A4A-83AA-805268C26909}"/>
            </c:ext>
          </c:extLst>
        </c:ser>
        <c:ser>
          <c:idx val="2"/>
          <c:order val="2"/>
          <c:tx>
            <c:strRef>
              <c:f>Foglio2!$L$2</c:f>
              <c:strCache>
                <c:ptCount val="1"/>
                <c:pt idx="0">
                  <c:v>22%</c:v>
                </c:pt>
              </c:strCache>
            </c:strRef>
          </c:tx>
          <c:spPr>
            <a:solidFill>
              <a:schemeClr val="accent3"/>
            </a:solidFill>
            <a:ln>
              <a:noFill/>
            </a:ln>
            <a:effectLst/>
          </c:spPr>
          <c:invertIfNegative val="0"/>
          <c:cat>
            <c:strRef>
              <c:f>Foglio2!$I$3:$I$7</c:f>
              <c:strCache>
                <c:ptCount val="5"/>
                <c:pt idx="0">
                  <c:v>High Income Countries</c:v>
                </c:pt>
                <c:pt idx="1">
                  <c:v>Upper-Middle Income Countries</c:v>
                </c:pt>
                <c:pt idx="2">
                  <c:v>Lower-Middle Income Countries</c:v>
                </c:pt>
                <c:pt idx="3">
                  <c:v>Low Income Countries</c:v>
                </c:pt>
                <c:pt idx="4">
                  <c:v>TOTAL</c:v>
                </c:pt>
              </c:strCache>
            </c:strRef>
          </c:cat>
          <c:val>
            <c:numRef>
              <c:f>Foglio2!$L$3:$L$7</c:f>
              <c:numCache>
                <c:formatCode>0.00%</c:formatCode>
                <c:ptCount val="5"/>
                <c:pt idx="0">
                  <c:v>-1.4701252068160642E-2</c:v>
                </c:pt>
                <c:pt idx="1">
                  <c:v>4.1919709485149781E-3</c:v>
                </c:pt>
                <c:pt idx="2">
                  <c:v>0.14857417903377268</c:v>
                </c:pt>
                <c:pt idx="3">
                  <c:v>8.9803484228053065E-2</c:v>
                </c:pt>
                <c:pt idx="4">
                  <c:v>9.344238793790538E-3</c:v>
                </c:pt>
              </c:numCache>
            </c:numRef>
          </c:val>
          <c:extLst>
            <c:ext xmlns:c16="http://schemas.microsoft.com/office/drawing/2014/chart" uri="{C3380CC4-5D6E-409C-BE32-E72D297353CC}">
              <c16:uniqueId val="{00000002-43AB-4A4A-83AA-805268C26909}"/>
            </c:ext>
          </c:extLst>
        </c:ser>
        <c:ser>
          <c:idx val="3"/>
          <c:order val="3"/>
          <c:tx>
            <c:strRef>
              <c:f>Foglio2!$M$2</c:f>
              <c:strCache>
                <c:ptCount val="1"/>
                <c:pt idx="0">
                  <c:v>30%</c:v>
                </c:pt>
              </c:strCache>
            </c:strRef>
          </c:tx>
          <c:spPr>
            <a:solidFill>
              <a:schemeClr val="accent4"/>
            </a:solidFill>
            <a:ln>
              <a:noFill/>
            </a:ln>
            <a:effectLst/>
          </c:spPr>
          <c:invertIfNegative val="0"/>
          <c:cat>
            <c:strRef>
              <c:f>Foglio2!$I$3:$I$7</c:f>
              <c:strCache>
                <c:ptCount val="5"/>
                <c:pt idx="0">
                  <c:v>High Income Countries</c:v>
                </c:pt>
                <c:pt idx="1">
                  <c:v>Upper-Middle Income Countries</c:v>
                </c:pt>
                <c:pt idx="2">
                  <c:v>Lower-Middle Income Countries</c:v>
                </c:pt>
                <c:pt idx="3">
                  <c:v>Low Income Countries</c:v>
                </c:pt>
                <c:pt idx="4">
                  <c:v>TOTAL</c:v>
                </c:pt>
              </c:strCache>
            </c:strRef>
          </c:cat>
          <c:val>
            <c:numRef>
              <c:f>Foglio2!$M$3:$M$7</c:f>
              <c:numCache>
                <c:formatCode>0.00%</c:formatCode>
                <c:ptCount val="5"/>
                <c:pt idx="0">
                  <c:v>-5.0833803859628546E-2</c:v>
                </c:pt>
                <c:pt idx="1">
                  <c:v>-1.1689299310347678E-2</c:v>
                </c:pt>
                <c:pt idx="2">
                  <c:v>0.16670427973532398</c:v>
                </c:pt>
                <c:pt idx="3">
                  <c:v>0.13990494044380419</c:v>
                </c:pt>
                <c:pt idx="4">
                  <c:v>-1.3283331984563773E-2</c:v>
                </c:pt>
              </c:numCache>
            </c:numRef>
          </c:val>
          <c:extLst>
            <c:ext xmlns:c16="http://schemas.microsoft.com/office/drawing/2014/chart" uri="{C3380CC4-5D6E-409C-BE32-E72D297353CC}">
              <c16:uniqueId val="{00000003-43AB-4A4A-83AA-805268C26909}"/>
            </c:ext>
          </c:extLst>
        </c:ser>
        <c:dLbls>
          <c:showLegendKey val="0"/>
          <c:showVal val="0"/>
          <c:showCatName val="0"/>
          <c:showSerName val="0"/>
          <c:showPercent val="0"/>
          <c:showBubbleSize val="0"/>
        </c:dLbls>
        <c:gapWidth val="219"/>
        <c:overlap val="-27"/>
        <c:axId val="1227440175"/>
        <c:axId val="1227468015"/>
      </c:barChart>
      <c:catAx>
        <c:axId val="122744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227468015"/>
        <c:crosses val="autoZero"/>
        <c:auto val="1"/>
        <c:lblAlgn val="ctr"/>
        <c:lblOffset val="100"/>
        <c:noMultiLvlLbl val="0"/>
      </c:catAx>
      <c:valAx>
        <c:axId val="122746801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227440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Impact on</a:t>
            </a:r>
            <a:r>
              <a:rPr lang="it-IT" baseline="0"/>
              <a:t> Food Production of Water Efficiency Pricing</a:t>
            </a:r>
            <a:endParaRPr lang="it-I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'Summary Tables'!$R$34</c:f>
              <c:strCache>
                <c:ptCount val="1"/>
                <c:pt idx="0">
                  <c:v>High Income Countries</c:v>
                </c:pt>
              </c:strCache>
            </c:strRef>
          </c:tx>
          <c:spPr>
            <a:solidFill>
              <a:schemeClr val="accent1"/>
            </a:solidFill>
            <a:ln>
              <a:noFill/>
            </a:ln>
            <a:effectLst/>
          </c:spPr>
          <c:invertIfNegative val="0"/>
          <c:val>
            <c:numRef>
              <c:f>'Summary Tables'!$S$34</c:f>
              <c:numCache>
                <c:formatCode>0.00%</c:formatCode>
                <c:ptCount val="1"/>
                <c:pt idx="0">
                  <c:v>-1.0561070214020418E-2</c:v>
                </c:pt>
              </c:numCache>
            </c:numRef>
          </c:val>
          <c:extLst>
            <c:ext xmlns:c16="http://schemas.microsoft.com/office/drawing/2014/chart" uri="{C3380CC4-5D6E-409C-BE32-E72D297353CC}">
              <c16:uniqueId val="{00000000-7180-4632-94BB-EA248C911708}"/>
            </c:ext>
          </c:extLst>
        </c:ser>
        <c:ser>
          <c:idx val="1"/>
          <c:order val="1"/>
          <c:tx>
            <c:strRef>
              <c:f>'Summary Tables'!$R$35</c:f>
              <c:strCache>
                <c:ptCount val="1"/>
                <c:pt idx="0">
                  <c:v>Upper-Middle Income Countries</c:v>
                </c:pt>
              </c:strCache>
            </c:strRef>
          </c:tx>
          <c:spPr>
            <a:solidFill>
              <a:schemeClr val="accent2"/>
            </a:solidFill>
            <a:ln>
              <a:noFill/>
            </a:ln>
            <a:effectLst/>
          </c:spPr>
          <c:invertIfNegative val="0"/>
          <c:val>
            <c:numRef>
              <c:f>'Summary Tables'!$S$35</c:f>
              <c:numCache>
                <c:formatCode>0.00%</c:formatCode>
                <c:ptCount val="1"/>
                <c:pt idx="0">
                  <c:v>8.1560501538255892E-3</c:v>
                </c:pt>
              </c:numCache>
            </c:numRef>
          </c:val>
          <c:extLst>
            <c:ext xmlns:c16="http://schemas.microsoft.com/office/drawing/2014/chart" uri="{C3380CC4-5D6E-409C-BE32-E72D297353CC}">
              <c16:uniqueId val="{00000001-7180-4632-94BB-EA248C911708}"/>
            </c:ext>
          </c:extLst>
        </c:ser>
        <c:ser>
          <c:idx val="2"/>
          <c:order val="2"/>
          <c:tx>
            <c:strRef>
              <c:f>'Summary Tables'!$R$36</c:f>
              <c:strCache>
                <c:ptCount val="1"/>
                <c:pt idx="0">
                  <c:v>Lower-Middle Income Countries</c:v>
                </c:pt>
              </c:strCache>
            </c:strRef>
          </c:tx>
          <c:spPr>
            <a:solidFill>
              <a:schemeClr val="accent3"/>
            </a:solidFill>
            <a:ln>
              <a:noFill/>
            </a:ln>
            <a:effectLst/>
          </c:spPr>
          <c:invertIfNegative val="0"/>
          <c:val>
            <c:numRef>
              <c:f>'Summary Tables'!$S$36</c:f>
              <c:numCache>
                <c:formatCode>0.00%</c:formatCode>
                <c:ptCount val="1"/>
                <c:pt idx="0">
                  <c:v>0.13734571853566813</c:v>
                </c:pt>
              </c:numCache>
            </c:numRef>
          </c:val>
          <c:extLst>
            <c:ext xmlns:c16="http://schemas.microsoft.com/office/drawing/2014/chart" uri="{C3380CC4-5D6E-409C-BE32-E72D297353CC}">
              <c16:uniqueId val="{00000002-7180-4632-94BB-EA248C911708}"/>
            </c:ext>
          </c:extLst>
        </c:ser>
        <c:ser>
          <c:idx val="3"/>
          <c:order val="3"/>
          <c:tx>
            <c:strRef>
              <c:f>'Summary Tables'!$R$37</c:f>
              <c:strCache>
                <c:ptCount val="1"/>
                <c:pt idx="0">
                  <c:v>Low Income Countries</c:v>
                </c:pt>
              </c:strCache>
            </c:strRef>
          </c:tx>
          <c:spPr>
            <a:solidFill>
              <a:schemeClr val="accent4"/>
            </a:solidFill>
            <a:ln>
              <a:noFill/>
            </a:ln>
            <a:effectLst/>
          </c:spPr>
          <c:invertIfNegative val="0"/>
          <c:val>
            <c:numRef>
              <c:f>'Summary Tables'!$S$37</c:f>
              <c:numCache>
                <c:formatCode>0.00%</c:formatCode>
                <c:ptCount val="1"/>
                <c:pt idx="0">
                  <c:v>2.9287321907528252E-2</c:v>
                </c:pt>
              </c:numCache>
            </c:numRef>
          </c:val>
          <c:extLst>
            <c:ext xmlns:c16="http://schemas.microsoft.com/office/drawing/2014/chart" uri="{C3380CC4-5D6E-409C-BE32-E72D297353CC}">
              <c16:uniqueId val="{00000003-7180-4632-94BB-EA248C911708}"/>
            </c:ext>
          </c:extLst>
        </c:ser>
        <c:ser>
          <c:idx val="4"/>
          <c:order val="4"/>
          <c:tx>
            <c:strRef>
              <c:f>'Summary Tables'!$R$38</c:f>
              <c:strCache>
                <c:ptCount val="1"/>
                <c:pt idx="0">
                  <c:v>TOTAL</c:v>
                </c:pt>
              </c:strCache>
            </c:strRef>
          </c:tx>
          <c:spPr>
            <a:solidFill>
              <a:schemeClr val="accent5"/>
            </a:solidFill>
            <a:ln>
              <a:noFill/>
            </a:ln>
            <a:effectLst/>
          </c:spPr>
          <c:invertIfNegative val="0"/>
          <c:val>
            <c:numRef>
              <c:f>'Summary Tables'!$S$38</c:f>
              <c:numCache>
                <c:formatCode>0.00%</c:formatCode>
                <c:ptCount val="1"/>
                <c:pt idx="0">
                  <c:v>2.0538451888125309E-2</c:v>
                </c:pt>
              </c:numCache>
            </c:numRef>
          </c:val>
          <c:extLst>
            <c:ext xmlns:c16="http://schemas.microsoft.com/office/drawing/2014/chart" uri="{C3380CC4-5D6E-409C-BE32-E72D297353CC}">
              <c16:uniqueId val="{00000004-7180-4632-94BB-EA248C911708}"/>
            </c:ext>
          </c:extLst>
        </c:ser>
        <c:dLbls>
          <c:showLegendKey val="0"/>
          <c:showVal val="0"/>
          <c:showCatName val="0"/>
          <c:showSerName val="0"/>
          <c:showPercent val="0"/>
          <c:showBubbleSize val="0"/>
        </c:dLbls>
        <c:gapWidth val="219"/>
        <c:overlap val="-27"/>
        <c:axId val="1467283791"/>
        <c:axId val="1467278991"/>
      </c:barChart>
      <c:catAx>
        <c:axId val="1467283791"/>
        <c:scaling>
          <c:orientation val="minMax"/>
        </c:scaling>
        <c:delete val="1"/>
        <c:axPos val="b"/>
        <c:numFmt formatCode="General" sourceLinked="1"/>
        <c:majorTickMark val="none"/>
        <c:minorTickMark val="none"/>
        <c:tickLblPos val="nextTo"/>
        <c:crossAx val="1467278991"/>
        <c:crosses val="autoZero"/>
        <c:auto val="1"/>
        <c:lblAlgn val="ctr"/>
        <c:lblOffset val="100"/>
        <c:noMultiLvlLbl val="0"/>
      </c:catAx>
      <c:valAx>
        <c:axId val="146727899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67283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Impact on Agricultural Production of Water Efficiency Pricing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'Summary Tables'!$R$23</c:f>
              <c:strCache>
                <c:ptCount val="1"/>
                <c:pt idx="0">
                  <c:v>High Income Countries</c:v>
                </c:pt>
              </c:strCache>
            </c:strRef>
          </c:tx>
          <c:spPr>
            <a:solidFill>
              <a:schemeClr val="accent1"/>
            </a:solidFill>
            <a:ln>
              <a:noFill/>
            </a:ln>
            <a:effectLst/>
          </c:spPr>
          <c:invertIfNegative val="0"/>
          <c:val>
            <c:numRef>
              <c:f>'Summary Tables'!$S$23</c:f>
              <c:numCache>
                <c:formatCode>0.00%</c:formatCode>
                <c:ptCount val="1"/>
                <c:pt idx="0">
                  <c:v>-3.4648733093884942E-3</c:v>
                </c:pt>
              </c:numCache>
            </c:numRef>
          </c:val>
          <c:extLst>
            <c:ext xmlns:c16="http://schemas.microsoft.com/office/drawing/2014/chart" uri="{C3380CC4-5D6E-409C-BE32-E72D297353CC}">
              <c16:uniqueId val="{00000000-06CB-42E2-A444-97B4A44DDC0E}"/>
            </c:ext>
          </c:extLst>
        </c:ser>
        <c:ser>
          <c:idx val="1"/>
          <c:order val="1"/>
          <c:tx>
            <c:strRef>
              <c:f>'Summary Tables'!$R$24</c:f>
              <c:strCache>
                <c:ptCount val="1"/>
                <c:pt idx="0">
                  <c:v>Upper-Middle Income Countries</c:v>
                </c:pt>
              </c:strCache>
            </c:strRef>
          </c:tx>
          <c:spPr>
            <a:solidFill>
              <a:schemeClr val="accent2"/>
            </a:solidFill>
            <a:ln>
              <a:noFill/>
            </a:ln>
            <a:effectLst/>
          </c:spPr>
          <c:invertIfNegative val="0"/>
          <c:val>
            <c:numRef>
              <c:f>'Summary Tables'!$S$24</c:f>
              <c:numCache>
                <c:formatCode>0.00%</c:formatCode>
                <c:ptCount val="1"/>
                <c:pt idx="0">
                  <c:v>5.6638045824755068E-3</c:v>
                </c:pt>
              </c:numCache>
            </c:numRef>
          </c:val>
          <c:extLst>
            <c:ext xmlns:c16="http://schemas.microsoft.com/office/drawing/2014/chart" uri="{C3380CC4-5D6E-409C-BE32-E72D297353CC}">
              <c16:uniqueId val="{00000001-06CB-42E2-A444-97B4A44DDC0E}"/>
            </c:ext>
          </c:extLst>
        </c:ser>
        <c:ser>
          <c:idx val="2"/>
          <c:order val="2"/>
          <c:tx>
            <c:strRef>
              <c:f>'Summary Tables'!$R$25</c:f>
              <c:strCache>
                <c:ptCount val="1"/>
                <c:pt idx="0">
                  <c:v>Lower-Middle Income Countries</c:v>
                </c:pt>
              </c:strCache>
            </c:strRef>
          </c:tx>
          <c:spPr>
            <a:solidFill>
              <a:schemeClr val="accent3"/>
            </a:solidFill>
            <a:ln>
              <a:noFill/>
            </a:ln>
            <a:effectLst/>
          </c:spPr>
          <c:invertIfNegative val="0"/>
          <c:val>
            <c:numRef>
              <c:f>'Summary Tables'!$S$25</c:f>
              <c:numCache>
                <c:formatCode>0.00%</c:formatCode>
                <c:ptCount val="1"/>
                <c:pt idx="0">
                  <c:v>8.0792232231674532E-2</c:v>
                </c:pt>
              </c:numCache>
            </c:numRef>
          </c:val>
          <c:extLst>
            <c:ext xmlns:c16="http://schemas.microsoft.com/office/drawing/2014/chart" uri="{C3380CC4-5D6E-409C-BE32-E72D297353CC}">
              <c16:uniqueId val="{00000002-06CB-42E2-A444-97B4A44DDC0E}"/>
            </c:ext>
          </c:extLst>
        </c:ser>
        <c:ser>
          <c:idx val="3"/>
          <c:order val="3"/>
          <c:tx>
            <c:strRef>
              <c:f>'Summary Tables'!$R$26</c:f>
              <c:strCache>
                <c:ptCount val="1"/>
                <c:pt idx="0">
                  <c:v>Low Income Countries</c:v>
                </c:pt>
              </c:strCache>
            </c:strRef>
          </c:tx>
          <c:spPr>
            <a:solidFill>
              <a:schemeClr val="accent4"/>
            </a:solidFill>
            <a:ln>
              <a:noFill/>
            </a:ln>
            <a:effectLst/>
          </c:spPr>
          <c:invertIfNegative val="0"/>
          <c:val>
            <c:numRef>
              <c:f>'Summary Tables'!$S$26</c:f>
              <c:numCache>
                <c:formatCode>0.00%</c:formatCode>
                <c:ptCount val="1"/>
                <c:pt idx="0">
                  <c:v>4.2595128379884883E-2</c:v>
                </c:pt>
              </c:numCache>
            </c:numRef>
          </c:val>
          <c:extLst>
            <c:ext xmlns:c16="http://schemas.microsoft.com/office/drawing/2014/chart" uri="{C3380CC4-5D6E-409C-BE32-E72D297353CC}">
              <c16:uniqueId val="{00000003-06CB-42E2-A444-97B4A44DDC0E}"/>
            </c:ext>
          </c:extLst>
        </c:ser>
        <c:ser>
          <c:idx val="4"/>
          <c:order val="4"/>
          <c:tx>
            <c:strRef>
              <c:f>'Summary Tables'!$R$27</c:f>
              <c:strCache>
                <c:ptCount val="1"/>
                <c:pt idx="0">
                  <c:v>TOTAL</c:v>
                </c:pt>
              </c:strCache>
            </c:strRef>
          </c:tx>
          <c:spPr>
            <a:solidFill>
              <a:schemeClr val="accent5"/>
            </a:solidFill>
            <a:ln>
              <a:noFill/>
            </a:ln>
            <a:effectLst/>
          </c:spPr>
          <c:invertIfNegative val="0"/>
          <c:val>
            <c:numRef>
              <c:f>'Summary Tables'!$S$27</c:f>
              <c:numCache>
                <c:formatCode>0.00%</c:formatCode>
                <c:ptCount val="1"/>
                <c:pt idx="0">
                  <c:v>2.3107692467593921E-2</c:v>
                </c:pt>
              </c:numCache>
            </c:numRef>
          </c:val>
          <c:extLst>
            <c:ext xmlns:c16="http://schemas.microsoft.com/office/drawing/2014/chart" uri="{C3380CC4-5D6E-409C-BE32-E72D297353CC}">
              <c16:uniqueId val="{00000004-06CB-42E2-A444-97B4A44DDC0E}"/>
            </c:ext>
          </c:extLst>
        </c:ser>
        <c:dLbls>
          <c:showLegendKey val="0"/>
          <c:showVal val="0"/>
          <c:showCatName val="0"/>
          <c:showSerName val="0"/>
          <c:showPercent val="0"/>
          <c:showBubbleSize val="0"/>
        </c:dLbls>
        <c:gapWidth val="219"/>
        <c:overlap val="-27"/>
        <c:axId val="2056713407"/>
        <c:axId val="2056706207"/>
      </c:barChart>
      <c:catAx>
        <c:axId val="2056713407"/>
        <c:scaling>
          <c:orientation val="minMax"/>
        </c:scaling>
        <c:delete val="1"/>
        <c:axPos val="b"/>
        <c:numFmt formatCode="General" sourceLinked="1"/>
        <c:majorTickMark val="none"/>
        <c:minorTickMark val="none"/>
        <c:tickLblPos val="nextTo"/>
        <c:crossAx val="2056706207"/>
        <c:crosses val="autoZero"/>
        <c:auto val="1"/>
        <c:lblAlgn val="ctr"/>
        <c:lblOffset val="100"/>
        <c:noMultiLvlLbl val="0"/>
      </c:catAx>
      <c:valAx>
        <c:axId val="205670620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056713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Impact on</a:t>
            </a:r>
            <a:r>
              <a:rPr lang="it-IT" baseline="0"/>
              <a:t> Food Production of Water Efficiency Pricing</a:t>
            </a:r>
            <a:endParaRPr lang="it-I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'Summary Tables'!$R$34</c:f>
              <c:strCache>
                <c:ptCount val="1"/>
                <c:pt idx="0">
                  <c:v>High Income Countries</c:v>
                </c:pt>
              </c:strCache>
            </c:strRef>
          </c:tx>
          <c:spPr>
            <a:solidFill>
              <a:schemeClr val="accent1"/>
            </a:solidFill>
            <a:ln>
              <a:noFill/>
            </a:ln>
            <a:effectLst/>
          </c:spPr>
          <c:invertIfNegative val="0"/>
          <c:val>
            <c:numRef>
              <c:f>'Summary Tables'!$S$34</c:f>
              <c:numCache>
                <c:formatCode>0.00%</c:formatCode>
                <c:ptCount val="1"/>
                <c:pt idx="0">
                  <c:v>-1.0561070214020418E-2</c:v>
                </c:pt>
              </c:numCache>
            </c:numRef>
          </c:val>
          <c:extLst>
            <c:ext xmlns:c16="http://schemas.microsoft.com/office/drawing/2014/chart" uri="{C3380CC4-5D6E-409C-BE32-E72D297353CC}">
              <c16:uniqueId val="{00000000-AAE2-4910-A22C-FA8344D5714D}"/>
            </c:ext>
          </c:extLst>
        </c:ser>
        <c:ser>
          <c:idx val="1"/>
          <c:order val="1"/>
          <c:tx>
            <c:strRef>
              <c:f>'Summary Tables'!$R$35</c:f>
              <c:strCache>
                <c:ptCount val="1"/>
                <c:pt idx="0">
                  <c:v>Upper-Middle Income Countries</c:v>
                </c:pt>
              </c:strCache>
            </c:strRef>
          </c:tx>
          <c:spPr>
            <a:solidFill>
              <a:schemeClr val="accent2"/>
            </a:solidFill>
            <a:ln>
              <a:noFill/>
            </a:ln>
            <a:effectLst/>
          </c:spPr>
          <c:invertIfNegative val="0"/>
          <c:val>
            <c:numRef>
              <c:f>'Summary Tables'!$S$35</c:f>
              <c:numCache>
                <c:formatCode>0.00%</c:formatCode>
                <c:ptCount val="1"/>
                <c:pt idx="0">
                  <c:v>8.1560501538255892E-3</c:v>
                </c:pt>
              </c:numCache>
            </c:numRef>
          </c:val>
          <c:extLst>
            <c:ext xmlns:c16="http://schemas.microsoft.com/office/drawing/2014/chart" uri="{C3380CC4-5D6E-409C-BE32-E72D297353CC}">
              <c16:uniqueId val="{00000001-AAE2-4910-A22C-FA8344D5714D}"/>
            </c:ext>
          </c:extLst>
        </c:ser>
        <c:ser>
          <c:idx val="2"/>
          <c:order val="2"/>
          <c:tx>
            <c:strRef>
              <c:f>'Summary Tables'!$R$36</c:f>
              <c:strCache>
                <c:ptCount val="1"/>
                <c:pt idx="0">
                  <c:v>Lower-Middle Income Countries</c:v>
                </c:pt>
              </c:strCache>
            </c:strRef>
          </c:tx>
          <c:spPr>
            <a:solidFill>
              <a:schemeClr val="accent3"/>
            </a:solidFill>
            <a:ln>
              <a:noFill/>
            </a:ln>
            <a:effectLst/>
          </c:spPr>
          <c:invertIfNegative val="0"/>
          <c:val>
            <c:numRef>
              <c:f>'Summary Tables'!$S$36</c:f>
              <c:numCache>
                <c:formatCode>0.00%</c:formatCode>
                <c:ptCount val="1"/>
                <c:pt idx="0">
                  <c:v>0.13734571853566813</c:v>
                </c:pt>
              </c:numCache>
            </c:numRef>
          </c:val>
          <c:extLst>
            <c:ext xmlns:c16="http://schemas.microsoft.com/office/drawing/2014/chart" uri="{C3380CC4-5D6E-409C-BE32-E72D297353CC}">
              <c16:uniqueId val="{00000002-AAE2-4910-A22C-FA8344D5714D}"/>
            </c:ext>
          </c:extLst>
        </c:ser>
        <c:ser>
          <c:idx val="3"/>
          <c:order val="3"/>
          <c:tx>
            <c:strRef>
              <c:f>'Summary Tables'!$R$37</c:f>
              <c:strCache>
                <c:ptCount val="1"/>
                <c:pt idx="0">
                  <c:v>Low Income Countries</c:v>
                </c:pt>
              </c:strCache>
            </c:strRef>
          </c:tx>
          <c:spPr>
            <a:solidFill>
              <a:schemeClr val="accent4"/>
            </a:solidFill>
            <a:ln>
              <a:noFill/>
            </a:ln>
            <a:effectLst/>
          </c:spPr>
          <c:invertIfNegative val="0"/>
          <c:val>
            <c:numRef>
              <c:f>'Summary Tables'!$S$37</c:f>
              <c:numCache>
                <c:formatCode>0.00%</c:formatCode>
                <c:ptCount val="1"/>
                <c:pt idx="0">
                  <c:v>2.9287321907528252E-2</c:v>
                </c:pt>
              </c:numCache>
            </c:numRef>
          </c:val>
          <c:extLst>
            <c:ext xmlns:c16="http://schemas.microsoft.com/office/drawing/2014/chart" uri="{C3380CC4-5D6E-409C-BE32-E72D297353CC}">
              <c16:uniqueId val="{00000003-AAE2-4910-A22C-FA8344D5714D}"/>
            </c:ext>
          </c:extLst>
        </c:ser>
        <c:ser>
          <c:idx val="4"/>
          <c:order val="4"/>
          <c:tx>
            <c:strRef>
              <c:f>'Summary Tables'!$R$38</c:f>
              <c:strCache>
                <c:ptCount val="1"/>
                <c:pt idx="0">
                  <c:v>TOTAL</c:v>
                </c:pt>
              </c:strCache>
            </c:strRef>
          </c:tx>
          <c:spPr>
            <a:solidFill>
              <a:schemeClr val="accent5"/>
            </a:solidFill>
            <a:ln>
              <a:noFill/>
            </a:ln>
            <a:effectLst/>
          </c:spPr>
          <c:invertIfNegative val="0"/>
          <c:val>
            <c:numRef>
              <c:f>'Summary Tables'!$S$38</c:f>
              <c:numCache>
                <c:formatCode>0.00%</c:formatCode>
                <c:ptCount val="1"/>
                <c:pt idx="0">
                  <c:v>2.0538451888125309E-2</c:v>
                </c:pt>
              </c:numCache>
            </c:numRef>
          </c:val>
          <c:extLst>
            <c:ext xmlns:c16="http://schemas.microsoft.com/office/drawing/2014/chart" uri="{C3380CC4-5D6E-409C-BE32-E72D297353CC}">
              <c16:uniqueId val="{00000004-AAE2-4910-A22C-FA8344D5714D}"/>
            </c:ext>
          </c:extLst>
        </c:ser>
        <c:dLbls>
          <c:showLegendKey val="0"/>
          <c:showVal val="0"/>
          <c:showCatName val="0"/>
          <c:showSerName val="0"/>
          <c:showPercent val="0"/>
          <c:showBubbleSize val="0"/>
        </c:dLbls>
        <c:gapWidth val="219"/>
        <c:overlap val="-27"/>
        <c:axId val="1467283791"/>
        <c:axId val="1467278991"/>
      </c:barChart>
      <c:catAx>
        <c:axId val="1467283791"/>
        <c:scaling>
          <c:orientation val="minMax"/>
        </c:scaling>
        <c:delete val="1"/>
        <c:axPos val="b"/>
        <c:numFmt formatCode="General" sourceLinked="1"/>
        <c:majorTickMark val="none"/>
        <c:minorTickMark val="none"/>
        <c:tickLblPos val="nextTo"/>
        <c:crossAx val="1467278991"/>
        <c:crosses val="autoZero"/>
        <c:auto val="1"/>
        <c:lblAlgn val="ctr"/>
        <c:lblOffset val="100"/>
        <c:noMultiLvlLbl val="0"/>
      </c:catAx>
      <c:valAx>
        <c:axId val="146727899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67283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Foglio1!$AB$8:$AB$48</cx:f>
        <cx:lvl ptCount="41" formatCode="0,00%">
          <cx:pt idx="0">-0.020007429676705879</cx:pt>
          <cx:pt idx="1">-0.016787543475778599</cx:pt>
          <cx:pt idx="2">-0.015294735388890146</cx:pt>
          <cx:pt idx="3">-0.014140092150276007</cx:pt>
          <cx:pt idx="4">-0.01318875390729457</cx:pt>
          <cx:pt idx="5">-0.012345547202617269</cx:pt>
          <cx:pt idx="6">-0.011580291914819685</cx:pt>
          <cx:pt idx="7">-0.010868280400616381</cx:pt>
          <cx:pt idx="8">-0.01022361430698171</cx:pt>
          <cx:pt idx="9">-0.0096085472696914032</cx:pt>
          <cx:pt idx="10">-0.0090154537144376823</cx:pt>
          <cx:pt idx="11">-0.0084680267977951251</cx:pt>
          <cx:pt idx="12">-0.0079305116389294383</cx:pt>
          <cx:pt idx="13">-0.0074175468196424621</cx:pt>
          <cx:pt idx="14">-0.0069360212314099057</cx:pt>
          <cx:pt idx="15">-0.0064554711923395791</cx:pt>
          <cx:pt idx="16">-0.0060077347142324378</cx:pt>
          <cx:pt idx="17">-0.005566105317598824</cx:pt>
          <cx:pt idx="18">-0.0051336871651058713</cx:pt>
          <cx:pt idx="19">-0.0047148275357095093</cx:pt>
          <cx:pt idx="20">-0.0043111381422108463</cx:pt>
          <cx:pt idx="21">-0.003911183599099588</cx:pt>
          <cx:pt idx="22">-0.003525135581363803</cx:pt>
          <cx:pt idx="23">-0.0031515317800340226</cx:pt>
          <cx:pt idx="24">-0.0027798042881469476</cx:pt>
          <cx:pt idx="25">-0.0024156098301001405</cx:pt>
          <cx:pt idx="26">-0.002057124419596712</cx:pt>
          <cx:pt idx="27">-0.0017085723661530716</cx:pt>
          <cx:pt idx="28">-0.0013448558596540483</cx:pt>
          <cx:pt idx="29">-0.00096921304037800304</cx:pt>
          <cx:pt idx="30">-0.00057888817408013882</cx:pt>
          <cx:pt idx="31">-0.00017066651623121043</cx:pt>
          <cx:pt idx="32">0.00027209923880877618</cx:pt>
          <cx:pt idx="33">0.00072813099889246224</cx:pt>
          <cx:pt idx="34">0.0012388226765054355</cx:pt>
          <cx:pt idx="35">0.0017814638479054512</cx:pt>
          <cx:pt idx="36">0.0023673940667667814</cx:pt>
          <cx:pt idx="37">0.0030533680097903915</cx:pt>
          <cx:pt idx="38">0.003839691324274197</cx:pt>
          <cx:pt idx="39">0.0049235357893029352</cx:pt>
          <cx:pt idx="40">0.0070152419645121977</cx:pt>
        </cx:lvl>
      </cx:numDim>
    </cx:data>
    <cx:data id="1">
      <cx:numDim type="val">
        <cx:f>Foglio1!$AC$8:$AC$48</cx:f>
        <cx:lvl ptCount="41" formatCode="0,00%">
          <cx:pt idx="0">-0.084332276273883178</cx:pt>
          <cx:pt idx="1">-0.078502343598514379</cx:pt>
          <cx:pt idx="2">-0.075648737665373722</cx:pt>
          <cx:pt idx="3">-0.073461384789629269</cx:pt>
          <cx:pt idx="4">-0.071609480629845179</cx:pt>
          <cx:pt idx="5">-0.06996165719741998</cx:pt>
          <cx:pt idx="6">-0.068451679203110238</cx:pt>
          <cx:pt idx="7">-0.067103083332025304</cx:pt>
          <cx:pt idx="8">-0.065816023042317151</cx:pt>
          <cx:pt idx="9">-0.064604347939513751</cx:pt>
          <cx:pt idx="10">-0.06347362521541744</cx:pt>
          <cx:pt idx="11">-0.062413239949561716</cx:pt>
          <cx:pt idx="12">-0.061407819889051085</cx:pt>
          <cx:pt idx="13">-0.060404313674075838</cx:pt>
          <cx:pt idx="14">-0.05945727046077931</cx:pt>
          <cx:pt idx="15">-0.058535669305666893</cx:pt>
          <cx:pt idx="16">-0.057657115531634107</cx:pt>
          <cx:pt idx="17">-0.056808803703285338</cx:pt>
          <cx:pt idx="18">-0.055975538667980329</cx:pt>
          <cx:pt idx="19">-0.055164294082136855</cx:pt>
          <cx:pt idx="20">-0.05437301912478032</cx:pt>
          <cx:pt idx="21">-0.053607287288171768</cx:pt>
          <cx:pt idx="22">-0.052842096430357199</cx:pt>
          <cx:pt idx="23">-0.052111303395204644</cx:pt>
          <cx:pt idx="24">-0.051391525165409679</cx:pt>
          <cx:pt idx="25">-0.050699743478968884</cx:pt>
          <cx:pt idx="26">-0.050006328927138743</cx:pt>
          <cx:pt idx="27">-0.049322951026481654</cx:pt>
          <cx:pt idx="28">-0.048619126298121595</cx:pt>
          <cx:pt idx="29">-0.047893969338783426</cx:pt>
          <cx:pt idx="30">-0.047138014749593227</cx:pt>
          <cx:pt idx="31">-0.04634012421826661</cx:pt>
          <cx:pt idx="32">-0.045496975862625577</cx:pt>
          <cx:pt idx="33">-0.044586837345885644</cx:pt>
          <cx:pt idx="34">-0.043641360228746207</cx:pt>
          <cx:pt idx="35">-0.042572856971814677</cx:pt>
          <cx:pt idx="36">-0.041423737779869296</cx:pt>
          <cx:pt idx="37">-0.040124951511390505</cx:pt>
          <cx:pt idx="38">-0.038522687581587389</cx:pt>
          <cx:pt idx="39">-0.036509751478549735</cx:pt>
          <cx:pt idx="40">-0.032236215203950924</cx:pt>
        </cx:lvl>
      </cx:numDim>
    </cx:data>
    <cx:data id="2">
      <cx:numDim type="val">
        <cx:f>Foglio1!$AD$8:$AD$48</cx:f>
        <cx:lvl ptCount="41" formatCode="0,00%">
          <cx:pt idx="0">-0.17528260915277116</cx:pt>
          <cx:pt idx="1">-0.15963862876341028</cx:pt>
          <cx:pt idx="2">-0.1530599251481497</cx:pt>
          <cx:pt idx="3">-0.14803101996916423</cx:pt>
          <cx:pt idx="4">-0.14391915229832619</cx:pt>
          <cx:pt idx="5">-0.14015529197709342</cx:pt>
          <cx:pt idx="6">-0.13677329434475172</cx:pt>
          <cx:pt idx="7">-0.13365691950337522</cx:pt>
          <cx:pt idx="8">-0.13075289354857011</cx:pt>
          <cx:pt idx="9">-0.12808701894977814</cx:pt>
          <cx:pt idx="10">-0.12548775291301728</cx:pt>
          <cx:pt idx="11">-0.1230599877964117</cx:pt>
          <cx:pt idx="12">-0.12072117538956806</cx:pt>
          <cx:pt idx="13">-0.11846196841202439</cx:pt>
          <cx:pt idx="14">-0.11628184270709729</cx:pt>
          <cx:pt idx="15">-0.11422025825033189</cx:pt>
          <cx:pt idx="16">-0.11223052547650192</cx:pt>
          <cx:pt idx="17">-0.11023907372105546</cx:pt>
          <cx:pt idx="18">-0.10836470157919054</cx:pt>
          <cx:pt idx="19">-0.10652872685664283</cx:pt>
          <cx:pt idx="20">-0.10471736526044517</cx:pt>
          <cx:pt idx="21">-0.10300811859312664</cx:pt>
          <cx:pt idx="22">-0.10127097572758925</cx:pt>
          <cx:pt idx="23">-0.099633173720630852</cx:pt>
          <cx:pt idx="24">-0.097979538543055966</cx:pt>
          <cx:pt idx="25">-0.096367839264027921</cx:pt>
          <cx:pt idx="26">-0.094808582498362992</cx:pt>
          <cx:pt idx="27">-0.093268211792811195</cx:pt>
          <cx:pt idx="28">-0.091650684065797239</cx:pt>
          <cx:pt idx="29">-0.090003250948346381</cx:pt>
          <cx:pt idx="30">-0.088298029210854168</cx:pt>
          <cx:pt idx="31">-0.086480011655840738</cx:pt>
          <cx:pt idx="32">-0.08457406030840553</cx:pt>
          <cx:pt idx="33">-0.082519872663213922</cx:pt>
          <cx:pt idx="34">-0.080330196148927557</cx:pt>
          <cx:pt idx="35">-0.077899225481596335</cx:pt>
          <cx:pt idx="36">-0.075305147671681172</cx:pt>
          <cx:pt idx="37">-0.072333411207359699</cx:pt>
          <cx:pt idx="38">-0.068683362282087157</cx:pt>
          <cx:pt idx="39">-0.064176294056823124</cx:pt>
          <cx:pt idx="40">-0.054583922205842517</cx:pt>
        </cx:lvl>
      </cx:numDim>
    </cx:data>
    <cx:data id="3">
      <cx:numDim type="val">
        <cx:f>Foglio1!$AE$8:$AE$48</cx:f>
        <cx:lvl ptCount="41" formatCode="0,00%">
          <cx:pt idx="0">-0.30398265184957751</cx:pt>
          <cx:pt idx="1">-0.27660109883812667</cx:pt>
          <cx:pt idx="2">-0.26278043460002887</cx:pt>
          <cx:pt idx="3">-0.25221809395086892</cx:pt>
          <cx:pt idx="4">-0.24345942502635354</cx:pt>
          <cx:pt idx="5">-0.23566997337728723</cx:pt>
          <cx:pt idx="6">-0.22876338619645575</cx:pt>
          <cx:pt idx="7">-0.22212310289123305</cx:pt>
          <cx:pt idx="8">-0.21623269057584216</cx:pt>
          <cx:pt idx="9">-0.21046933778439625</cx:pt>
          <cx:pt idx="10">-0.20509658594445779</cx:pt>
          <cx:pt idx="11">-0.20000093382066353</cx:pt>
          <cx:pt idx="12">-0.19516099102322726</cx:pt>
          <cx:pt idx="13">-0.19059512117969646</cx:pt>
          <cx:pt idx="14">-0.18606429558258442</cx:pt>
          <cx:pt idx="15">-0.18176410273319454</cx:pt>
          <cx:pt idx="16">-0.17748232126322228</cx:pt>
          <cx:pt idx="17">-0.17341510811802974</cx:pt>
          <cx:pt idx="18">-0.16947482971122296</cx:pt>
          <cx:pt idx="19">-0.16567363397281298</cx:pt>
          <cx:pt idx="20">-0.16190546003665562</cx:pt>
          <cx:pt idx="21">-0.15827359058338408</cx:pt>
          <cx:pt idx="22">-0.15470136505345145</cx:pt>
          <cx:pt idx="23">-0.15123465584858864</cx:pt>
          <cx:pt idx="24">-0.14777056559443402</cx:pt>
          <cx:pt idx="25">-0.14449236566145363</cx:pt>
          <cx:pt idx="26">-0.1411877100682537</cx:pt>
          <cx:pt idx="27">-0.13796644481532128</cx:pt>
          <cx:pt idx="28">-0.13464777373826342</cx:pt>
          <cx:pt idx="29">-0.13124497698003557</cx:pt>
          <cx:pt idx="30">-0.12766192897473827</cx:pt>
          <cx:pt idx="31">-0.12384486847397636</cx:pt>
          <cx:pt idx="32">-0.11991814819026769</cx:pt>
          <cx:pt idx="33">-0.11557700752665778</cx:pt>
          <cx:pt idx="34">-0.11101139017307393</cx:pt>
          <cx:pt idx="35">-0.10598310893157215</cx:pt>
          <cx:pt idx="36">-0.10051226088266785</cx:pt>
          <cx:pt idx="37">-0.094215083865996307</cx:pt>
          <cx:pt idx="38">-0.086838117960076122</cx:pt>
          <cx:pt idx="39">-0.077243570056027444</cx:pt>
          <cx:pt idx="40">-0.055458683789690211</cx:pt>
        </cx:lvl>
      </cx:numDim>
    </cx:data>
    <cx:data id="4">
      <cx:numDim type="val">
        <cx:f>Foglio1!$AF$8:$AF$48</cx:f>
        <cx:lvl ptCount="41" formatCode="0,00%">
          <cx:pt idx="0">-0.059637666641000342</cx:pt>
          <cx:pt idx="1">-0.054102097880297406</cx:pt>
          <cx:pt idx="2">-0.051545383396331856</cx:pt>
          <cx:pt idx="3">-0.04958151009892664</cx:pt>
          <cx:pt idx="4">-0.047949323532527788</cx:pt>
          <cx:pt idx="5">-0.046488147331428253</cx:pt>
          <cx:pt idx="6">-0.045161649863388664</cx:pt>
          <cx:pt idx="7">-0.043948301188375005</cx:pt>
          <cx:pt idx="8">-0.042819635228614761</cx:pt>
          <cx:pt idx="9">-0.041758053055432676</cx:pt>
          <cx:pt idx="10">-0.040745558605068788</cx:pt>
          <cx:pt idx="11">-0.039801494277349136</cx:pt>
          <cx:pt idx="12">-0.038892388530244792</cx:pt>
          <cx:pt idx="13">-0.038007385912316671</cx:pt>
          <cx:pt idx="14">-0.037167226403338915</cx:pt>
          <cx:pt idx="15">-0.036349882957002477</cx:pt>
          <cx:pt idx="16">-0.035572718573821827</cx:pt>
          <cx:pt idx="17">-0.034810486683045427</cx:pt>
          <cx:pt idx="18">-0.034071219561038757</cx:pt>
          <cx:pt idx="19">-0.03335176264987938</cx:pt>
          <cx:pt idx="20">-0.032650192531841649</cx:pt>
          <cx:pt idx="21">-0.031970690152444359</cx:pt>
          <cx:pt idx="22">-0.031296589179484191</cx:pt>
          <cx:pt idx="23">-0.030651882262685226</cx:pt>
          <cx:pt idx="24">-0.030010370088018767</cx:pt>
          <cx:pt idx="25">-0.029388060824824036</cx:pt>
          <cx:pt idx="26">-0.028773498270739051</cx:pt>
          <cx:pt idx="27">-0.028170306335203565</cx:pt>
          <cx:pt idx="28">-0.027543290682599531</cx:pt>
          <cx:pt idx="29">-0.026898829689267156</cx:pt>
          <cx:pt idx="30">-0.026228698893466018</cx:pt>
          <cx:pt idx="31">-0.025521373655681634</cx:pt>
          <cx:pt idx="32">-0.024769916395240066</cx:pt>
          <cx:pt idx="33">-0.023970460151552908</cx:pt>
          <cx:pt idx="34">-0.023113570832395069</cx:pt>
          <cx:pt idx="35">-0.022169497972840624</cx:pt>
          <cx:pt idx="36">-0.021154548020886454</cx:pt>
          <cx:pt idx="37">-0.019989530247314868</cx:pt>
          <cx:pt idx="38">-0.018589546743373764</cx:pt>
          <cx:pt idx="39">-0.016783694354417511</cx:pt>
          <cx:pt idx="40">-0.013053195213632574</cx:pt>
        </cx:lvl>
      </cx:numDim>
    </cx:data>
  </cx:chartData>
  <cx:chart>
    <cx:title pos="t" align="ctr" overlay="0">
      <cx:tx>
        <cx:txData>
          <cx:v>Impact of Temperature on GDP </cx:v>
        </cx:txData>
      </cx:tx>
      <cx:txPr>
        <a:bodyPr spcFirstLastPara="1" vertOverflow="ellipsis" horzOverflow="overflow" wrap="square" lIns="0" tIns="0" rIns="0" bIns="0" anchor="ctr" anchorCtr="1"/>
        <a:lstStyle/>
        <a:p>
          <a:pPr algn="ctr" rtl="0">
            <a:defRPr/>
          </a:pPr>
          <a:r>
            <a:rPr lang="it-IT" sz="1400" b="0" i="0" u="none" strike="noStrike" baseline="0">
              <a:solidFill>
                <a:sysClr val="windowText" lastClr="000000">
                  <a:lumMod val="65000"/>
                  <a:lumOff val="35000"/>
                </a:sysClr>
              </a:solidFill>
              <a:latin typeface="Calibri" panose="020F0502020204030204"/>
            </a:rPr>
            <a:t>Impact of Temperature on GDP </a:t>
          </a:r>
        </a:p>
      </cx:txPr>
    </cx:title>
    <cx:plotArea>
      <cx:plotAreaRegion>
        <cx:series layoutId="boxWhisker" uniqueId="{FE86A694-34EC-4379-A6D6-6A88A4A8F3EB}">
          <cx:tx>
            <cx:txData>
              <cx:f>Foglio1!$AB$7</cx:f>
              <cx:v>High Income</cx:v>
            </cx:txData>
          </cx:tx>
          <cx:dataId val="0"/>
          <cx:layoutPr>
            <cx:visibility meanLine="0" meanMarker="1" nonoutliers="0" outliers="1"/>
            <cx:statistics quartileMethod="exclusive"/>
          </cx:layoutPr>
        </cx:series>
        <cx:series layoutId="boxWhisker" uniqueId="{1774DA9D-D277-477A-B10D-50F97C542E12}">
          <cx:tx>
            <cx:txData>
              <cx:f>Foglio1!$AC$7</cx:f>
              <cx:v>Upper Middle Income </cx:v>
            </cx:txData>
          </cx:tx>
          <cx:dataId val="1"/>
          <cx:layoutPr>
            <cx:visibility meanLine="0" meanMarker="1" nonoutliers="0" outliers="1"/>
            <cx:statistics quartileMethod="exclusive"/>
          </cx:layoutPr>
        </cx:series>
        <cx:series layoutId="boxWhisker" uniqueId="{A0C22CD1-B615-4B9C-B268-830D93AC8C86}">
          <cx:tx>
            <cx:txData>
              <cx:f>Foglio1!$AD$7</cx:f>
              <cx:v>Lower Midlle Income</cx:v>
            </cx:txData>
          </cx:tx>
          <cx:dataId val="2"/>
          <cx:layoutPr>
            <cx:visibility meanLine="0" meanMarker="1" nonoutliers="0" outliers="1"/>
            <cx:statistics quartileMethod="exclusive"/>
          </cx:layoutPr>
        </cx:series>
        <cx:series layoutId="boxWhisker" uniqueId="{0A243979-5E2A-4593-A1CE-FCE863D289FA}">
          <cx:tx>
            <cx:txData>
              <cx:f>Foglio1!$AE$7</cx:f>
              <cx:v>Low Income</cx:v>
            </cx:txData>
          </cx:tx>
          <cx:dataId val="3"/>
          <cx:layoutPr>
            <cx:visibility meanLine="0" meanMarker="1" nonoutliers="0" outliers="1"/>
            <cx:statistics quartileMethod="exclusive"/>
          </cx:layoutPr>
        </cx:series>
        <cx:series layoutId="boxWhisker" uniqueId="{5E2CE9DA-B24C-4C92-8497-F3AA46A8761F}">
          <cx:tx>
            <cx:txData>
              <cx:f>Foglio1!$AF$7</cx:f>
              <cx:v>Total</cx:v>
            </cx:txData>
          </cx:tx>
          <cx:dataId val="4"/>
          <cx:layoutPr>
            <cx:visibility meanLine="0" meanMarker="1" nonoutliers="0" outliers="1"/>
            <cx:statistics quartileMethod="exclusive"/>
          </cx:layoutPr>
        </cx:series>
      </cx:plotAreaRegion>
      <cx:axis id="0" hidden="1">
        <cx:catScaling gapWidth="1"/>
        <cx:tickLabels/>
      </cx:axis>
      <cx:axis id="1">
        <cx:valScaling/>
        <cx:majorGridlines/>
        <cx:tickLabels/>
      </cx:axis>
    </cx:plotArea>
    <cx:legend pos="t" align="ctr"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'Percentile Bluewater'!$N$52:$N$92</cx:f>
        <cx:lvl ptCount="41" formatCode="0%">
          <cx:pt idx="0">-0.4071630099560426</cx:pt>
          <cx:pt idx="1">-0.36974703237769946</cx:pt>
          <cx:pt idx="2">-0.35036862756298048</cx:pt>
          <cx:pt idx="3">-0.33606164523177717</cx:pt>
          <cx:pt idx="4">-0.32288387408676811</cx:pt>
          <cx:pt idx="5">-0.3122730390804499</cx:pt>
          <cx:pt idx="6">-0.301734974310228</cx:pt>
          <cx:pt idx="7">-0.29296581230746366</cx:pt>
          <cx:pt idx="8">-0.28368735180400984</cx:pt>
          <cx:pt idx="9">-0.27568524088501423</cx:pt>
          <cx:pt idx="10">-0.26803247715980727</cx:pt>
          <cx:pt idx="11">-0.26079469145453271</cx:pt>
          <cx:pt idx="12">-0.25403257712531724</cx:pt>
          <cx:pt idx="13">-0.24733785866099234</cx:pt>
          <cx:pt idx="14">-0.24081593850680327</cx:pt>
          <cx:pt idx="15">-0.23464781948015601</cx:pt>
          <cx:pt idx="16">-0.2286122366494272</cx:pt>
          <cx:pt idx="17">-0.22278565634636094</cx:pt>
          <cx:pt idx="18">-0.21709562108925362</cx:pt>
          <cx:pt idx="19">-0.21182452611394009</cx:pt>
          <cx:pt idx="20">-0.20635811853427277</cx:pt>
          <cx:pt idx="21">-0.2011238608729875</cx:pt>
          <cx:pt idx="22">-0.19593452881071904</cx:pt>
          <cx:pt idx="23">-0.19101560379006655</cx:pt>
          <cx:pt idx="24">-0.18615240295274615</cx:pt>
          <cx:pt idx="25">-0.1814246166162925</cx:pt>
          <cx:pt idx="26">-0.17662574525980379</cx:pt>
          <cx:pt idx="27">-0.17210741331634338</cx:pt>
          <cx:pt idx="28">-0.16728107569122574</cx:pt>
          <cx:pt idx="29">-0.16260249155895234</cx:pt>
          <cx:pt idx="30">-0.15724299659449759</cx:pt>
          <cx:pt idx="31">-0.1516828509714705</cx:pt>
          <cx:pt idx="32">-0.14630283620011553</cx:pt>
          <cx:pt idx="33">-0.13975025863049317</cx:pt>
          <cx:pt idx="34">-0.13343705161505592</cx:pt>
          <cx:pt idx="35">-0.12624284372098926</cx:pt>
          <cx:pt idx="36">-0.11859398655641451</cx:pt>
          <cx:pt idx="37">-0.10975974858899051</cx:pt>
          <cx:pt idx="38">-0.099121365290414931</cx:pt>
          <cx:pt idx="39">-0.085651964420238813</cx:pt>
          <cx:pt idx="40">-0.055277384567740784</cx:pt>
        </cx:lvl>
      </cx:numDim>
    </cx:data>
    <cx:data id="1">
      <cx:numDim type="val">
        <cx:f>'Percentile Bluewater'!$O$52:$O$92</cx:f>
        <cx:lvl ptCount="41" formatCode="0%">
          <cx:pt idx="0">-0.54521030684802319</cx:pt>
          <cx:pt idx="1">-0.52585464984440544</cx:pt>
          <cx:pt idx="2">-0.50756962894634805</cx:pt>
          <cx:pt idx="3">-0.48840334692881049</cx:pt>
          <cx:pt idx="4">-0.47884601626542422</cx:pt>
          <cx:pt idx="5">-0.46471756200589021</cx:pt>
          <cx:pt idx="6">-0.45325683873647649</cx:pt>
          <cx:pt idx="7">-0.44334111489267014</cx:pt>
          <cx:pt idx="8">-0.43312962827192092</cx:pt>
          <cx:pt idx="9">-0.42370317990545014</cx:pt>
          <cx:pt idx="10">-0.41711610538157573</cx:pt>
          <cx:pt idx="11">-0.40945879307175559</cx:pt>
          <cx:pt idx="12">-0.4039146807842392</cx:pt>
          <cx:pt idx="13">-0.395037179316442</cx:pt>
          <cx:pt idx="14">-0.38794340632484836</cx:pt>
          <cx:pt idx="15">-0.38140717300067095</cx:pt>
          <cx:pt idx="16">-0.37505872342674274</cx:pt>
          <cx:pt idx="17">-0.36887149472599001</cx:pt>
          <cx:pt idx="18">-0.36313011535135975</cx:pt>
          <cx:pt idx="19">-0.35759834313357053</cx:pt>
          <cx:pt idx="20">-0.35231372833994601</cx:pt>
          <cx:pt idx="21">-0.34670296926047339</cx:pt>
          <cx:pt idx="22">-0.34015056599667237</cx:pt>
          <cx:pt idx="23">-0.33542572405608739</cx:pt>
          <cx:pt idx="24">-0.3297554833572387</cx:pt>
          <cx:pt idx="25">-0.32516596308065726</cx:pt>
          <cx:pt idx="26">-0.32027497879362277</cx:pt>
          <cx:pt idx="27">-0.31435645080648966</cx:pt>
          <cx:pt idx="28">-0.30896580109216687</cx:pt>
          <cx:pt idx="29">-0.30375880241978426</cx:pt>
          <cx:pt idx="30">-0.29889687662228448</cx:pt>
          <cx:pt idx="31">-0.29286212963409775</cx:pt>
          <cx:pt idx="32">-0.2868204378607897</cx:pt>
          <cx:pt idx="33">-0.28075912008094506</cx:pt>
          <cx:pt idx="34">-0.27453032347369966</cx:pt>
          <cx:pt idx="35">-0.26436020639823532</cx:pt>
          <cx:pt idx="36">-0.25768258452764048</cx:pt>
          <cx:pt idx="37">-0.2506753035493301</cx:pt>
          <cx:pt idx="38">-0.23714816659552507</cx:pt>
          <cx:pt idx="39">-0.22071796289002255</cx:pt>
          <cx:pt idx="40">-0.1760156346178291</cx:pt>
        </cx:lvl>
      </cx:numDim>
    </cx:data>
    <cx:data id="2">
      <cx:numDim type="val">
        <cx:f>'Percentile Bluewater'!$P$52:$P$92</cx:f>
        <cx:lvl ptCount="41" formatCode="0%">
          <cx:pt idx="0">-0.38011792732783234</cx:pt>
          <cx:pt idx="1">-0.33164382313304652</cx:pt>
          <cx:pt idx="2">-0.31354953129297003</cx:pt>
          <cx:pt idx="3">-0.29995946526837802</cx:pt>
          <cx:pt idx="4">-0.28891431615707153</cx:pt>
          <cx:pt idx="5">-0.27831496562977864</cx:pt>
          <cx:pt idx="6">-0.26933362070219358</cx:pt>
          <cx:pt idx="7">-0.26059363717739681</cx:pt>
          <cx:pt idx="8">-0.25271121388913398</cx:pt>
          <cx:pt idx="9">-0.24546161041949544</cx:pt>
          <cx:pt idx="10">-0.23825834290151493</cx:pt>
          <cx:pt idx="11">-0.23174359109803977</cx:pt>
          <cx:pt idx="12">-0.22520022192460365</cx:pt>
          <cx:pt idx="13">-0.21889971429793309</cx:pt>
          <cx:pt idx="14">-0.21287874797736261</cx:pt>
          <cx:pt idx="15">-0.20729289979107945</cx:pt>
          <cx:pt idx="16">-0.20191090390512645</cx:pt>
          <cx:pt idx="17">-0.19626503591747502</cx:pt>
          <cx:pt idx="18">-0.19122972137978456</cx:pt>
          <cx:pt idx="19">-0.18624126593175871</cx:pt>
          <cx:pt idx="20">-0.18116322564904574</cx:pt>
          <cx:pt idx="21">-0.17661700032074135</cx:pt>
          <cx:pt idx="22">-0.17173859870071961</cx:pt>
          <cx:pt idx="23">-0.16743639753386175</cx:pt>
          <cx:pt idx="24">-0.16284450336142198</cx:pt>
          <cx:pt idx="25">-0.15829566711887333</cx:pt>
          <cx:pt idx="26">-0.15403976741780023</cx:pt>
          <cx:pt idx="27">-0.1498763354035002</cx:pt>
          <cx:pt idx="28">-0.14532589470548274</cx:pt>
          <cx:pt idx="29">-0.14079245177450583</cx:pt>
          <cx:pt idx="30">-0.13621100925278495</cx:pt>
          <cx:pt idx="31">-0.13127223316515713</cx:pt>
          <cx:pt idx="32">-0.12604015541097247</cx:pt>
          <cx:pt idx="33">-0.12039672398420431</cx:pt>
          <cx:pt idx="34">-0.11440475199063849</cx:pt>
          <cx:pt idx="35">-0.10765331732801453</cx:pt>
          <cx:pt idx="36">-0.10067474140299992</cx:pt>
          <cx:pt idx="37">-0.092566487022389787</cx:pt>
          <cx:pt idx="38">-0.081990137390319462</cx:pt>
          <cx:pt idx="39">-0.070238294556612124</cx:pt>
          <cx:pt idx="40">-0.043543862372558584</cx:pt>
        </cx:lvl>
      </cx:numDim>
    </cx:data>
    <cx:data id="3">
      <cx:numDim type="val">
        <cx:f>'Percentile Bluewater'!$Q$52:$Q$92</cx:f>
        <cx:lvl ptCount="41" formatCode="0%">
          <cx:pt idx="0">0.71849235619173113</cx:pt>
          <cx:pt idx="1">0.68323537596722139</cx:pt>
          <cx:pt idx="2">0.67329879246159963</cx:pt>
          <cx:pt idx="3">0.66825246384727999</cx:pt>
          <cx:pt idx="4">0.66412763719025825</cx:pt>
          <cx:pt idx="5">0.65969156413540464</cx:pt>
          <cx:pt idx="6">0.65411959457364999</cx:pt>
          <cx:pt idx="7">0.65048161004452298</cx:pt>
          <cx:pt idx="8">0.64597318682160187</cx:pt>
          <cx:pt idx="9">0.64335325395435117</cx:pt>
          <cx:pt idx="10">0.64037420424053004</cx:pt>
          <cx:pt idx="11">0.63839008794807728</cx:pt>
          <cx:pt idx="12">0.63578198757116722</cx:pt>
          <cx:pt idx="13">0.63119142994467015</cx:pt>
          <cx:pt idx="14">0.62817548994719008</cx:pt>
          <cx:pt idx="15">0.6252977328811391</cx:pt>
          <cx:pt idx="16">0.62385313159993916</cx:pt>
          <cx:pt idx="17">0.62156137475315698</cx:pt>
          <cx:pt idx="18">0.61904263435569584</cx:pt>
          <cx:pt idx="19">0.61713744896369227</cx:pt>
          <cx:pt idx="20">0.61475932232272545</cx:pt>
          <cx:pt idx="21">0.61273470012620179</cx:pt>
          <cx:pt idx="22">0.60995251368947168</cx:pt>
          <cx:pt idx="23">0.60836411014595049</cx:pt>
          <cx:pt idx="24">0.60698345127869024</cx:pt>
          <cx:pt idx="25">0.60484462358407254</cx:pt>
          <cx:pt idx="26">0.60312110956659959</cx:pt>
          <cx:pt idx="27">0.60078193895050713</cx:pt>
          <cx:pt idx="28">0.59931634401127409</cx:pt>
          <cx:pt idx="29">0.5964638951749015</cx:pt>
          <cx:pt idx="30">0.59451023558866334</cx:pt>
          <cx:pt idx="31">0.592159430108395</cx:pt>
          <cx:pt idx="32">0.58945394073034763</cx:pt>
          <cx:pt idx="33">0.58825842955133467</cx:pt>
          <cx:pt idx="34">0.58402465391785996</cx:pt>
          <cx:pt idx="35">0.58194873993956153</cx:pt>
          <cx:pt idx="36">0.5784399738258561</cx:pt>
          <cx:pt idx="37">0.5765040079789534</cx:pt>
          <cx:pt idx="38">0.57039323419096211</cx:pt>
          <cx:pt idx="39">0.56663094186180496</cx:pt>
          <cx:pt idx="40">0.57193079298658356</cx:pt>
        </cx:lvl>
      </cx:numDim>
    </cx:data>
  </cx:chartData>
  <cx:chart>
    <cx:title pos="t" align="ctr" overlay="0">
      <cx:tx>
        <cx:rich>
          <a:bodyPr spcFirstLastPara="1" vertOverflow="ellipsis" horzOverflow="overflow" wrap="square" lIns="0" tIns="0" rIns="0" bIns="0" anchor="ctr" anchorCtr="1"/>
          <a:lstStyle/>
          <a:p>
            <a:pPr algn="ctr" rtl="0">
              <a:defRPr/>
            </a:pPr>
            <a:r>
              <a:rPr lang="it-IT" sz="1400" b="0" i="0" u="none" strike="noStrike" baseline="0">
                <a:solidFill>
                  <a:sysClr val="windowText" lastClr="000000">
                    <a:lumMod val="65000"/>
                    <a:lumOff val="35000"/>
                  </a:sysClr>
                </a:solidFill>
                <a:effectLst/>
                <a:latin typeface="Calibri"/>
                <a:ea typeface="Calibri" panose="020F0502020204030204" pitchFamily="34" charset="0"/>
                <a:cs typeface="Calibri" panose="020F0502020204030204" pitchFamily="34" charset="0"/>
              </a:rPr>
              <a:t>Impact of Climate Changes on </a:t>
            </a:r>
            <a:r>
              <a:rPr lang="it-IT" sz="1400" b="0" i="0" u="none" strike="noStrike" baseline="0">
                <a:solidFill>
                  <a:sysClr val="windowText" lastClr="000000">
                    <a:lumMod val="65000"/>
                    <a:lumOff val="35000"/>
                  </a:sysClr>
                </a:solidFill>
                <a:latin typeface="Aptos Narrow" panose="02110004020202020204"/>
              </a:rPr>
              <a:t>Bluewater Net Imports</a:t>
            </a:r>
          </a:p>
        </cx:rich>
      </cx:tx>
    </cx:title>
    <cx:plotArea>
      <cx:plotAreaRegion>
        <cx:series layoutId="boxWhisker" uniqueId="{97D58FD6-448A-42D9-9505-2A3AE4271EAE}">
          <cx:tx>
            <cx:txData>
              <cx:f>'Percentile Bluewater'!$N$51</cx:f>
              <cx:v>High Income Countries</cx:v>
            </cx:txData>
          </cx:tx>
          <cx:dataId val="0"/>
          <cx:layoutPr>
            <cx:visibility meanLine="0" meanMarker="1" nonoutliers="0" outliers="1"/>
            <cx:statistics quartileMethod="exclusive"/>
          </cx:layoutPr>
        </cx:series>
        <cx:series layoutId="boxWhisker" uniqueId="{3DB007D0-C3B0-4CC4-86D4-CF4793634A1E}">
          <cx:tx>
            <cx:txData>
              <cx:f>'Percentile Bluewater'!$O$51</cx:f>
              <cx:v>Upper-Middle Income Countries</cx:v>
            </cx:txData>
          </cx:tx>
          <cx:dataId val="1"/>
          <cx:layoutPr>
            <cx:visibility meanLine="0" meanMarker="1" nonoutliers="0" outliers="1"/>
            <cx:statistics quartileMethod="exclusive"/>
          </cx:layoutPr>
        </cx:series>
        <cx:series layoutId="boxWhisker" uniqueId="{10E6B8DF-16E8-42B1-93A7-3FFE167D7416}">
          <cx:tx>
            <cx:txData>
              <cx:f>'Percentile Bluewater'!$P$51</cx:f>
              <cx:v>Lower-Middle Income Countries</cx:v>
            </cx:txData>
          </cx:tx>
          <cx:dataId val="2"/>
          <cx:layoutPr>
            <cx:visibility meanLine="0" meanMarker="1" nonoutliers="0" outliers="1"/>
            <cx:statistics quartileMethod="exclusive"/>
          </cx:layoutPr>
        </cx:series>
        <cx:series layoutId="boxWhisker" uniqueId="{20114E27-74EF-4875-849E-4C6D104ED48F}">
          <cx:tx>
            <cx:txData>
              <cx:f>'Percentile Bluewater'!$Q$51</cx:f>
              <cx:v>Low Income Countries</cx:v>
            </cx:txData>
          </cx:tx>
          <cx:dataId val="3"/>
          <cx:layoutPr>
            <cx:visibility meanLine="0" meanMarker="1" nonoutliers="0" outliers="1"/>
            <cx:statistics quartileMethod="exclusive"/>
          </cx:layoutPr>
        </cx:series>
      </cx:plotAreaRegion>
      <cx:axis id="0">
        <cx:catScaling gapWidth="1"/>
        <cx:tickLabels/>
      </cx:axis>
      <cx:axis id="1">
        <cx:valScaling/>
        <cx:majorGridlines/>
        <cx:tickLabels/>
      </cx:axis>
    </cx:plotArea>
    <cx:legend pos="t" align="ctr" overlay="0"/>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'Percentile Greenwater'!$N$52:$N$92</cx:f>
        <cx:lvl ptCount="41" formatCode="0%">
          <cx:pt idx="0">-0.35218960598125837</cx:pt>
          <cx:pt idx="1">-0.31903460456898036</cx:pt>
          <cx:pt idx="2">-0.30232819653266796</cx:pt>
          <cx:pt idx="3">-0.29017366233989805</cx:pt>
          <cx:pt idx="4">-0.27972516967110184</cx:pt>
          <cx:pt idx="5">-0.27001504065263182</cx:pt>
          <cx:pt idx="6">-0.26126946618759039</cx:pt>
          <cx:pt idx="7">-0.25360049459229328</cx:pt>
          <cx:pt idx="8">-0.24618858251227593</cx:pt>
          <cx:pt idx="9">-0.2396874051452671</cx:pt>
          <cx:pt idx="10">-0.23303679537913513</cx:pt>
          <cx:pt idx="11">-0.22694846272292912</cx:pt>
          <cx:pt idx="12">-0.22108682966655169</cx:pt>
          <cx:pt idx="13">-0.21530989175875592</cx:pt>
          <cx:pt idx="14">-0.21008845136726761</cx:pt>
          <cx:pt idx="15">-0.204715262513951</cx:pt>
          <cx:pt idx="16">-0.19959509703335498</cx:pt>
          <cx:pt idx="17">-0.19480952703548871</cx:pt>
          <cx:pt idx="18">-0.19006690338053389</cx:pt>
          <cx:pt idx="19">-0.18537783589765777</cx:pt>
          <cx:pt idx="20">-0.1808485923804064</cx:pt>
          <cx:pt idx="21">-0.17638015827525888</cx:pt>
          <cx:pt idx="22">-0.17211925150005647</cx:pt>
          <cx:pt idx="23">-0.16789429782371001</cx:pt>
          <cx:pt idx="24">-0.16389245857679713</cx:pt>
          <cx:pt idx="25">-0.15965427300689128</cx:pt>
          <cx:pt idx="26">-0.15585036140814557</cx:pt>
          <cx:pt idx="27">-0.15194412650513234</cx:pt>
          <cx:pt idx="28">-0.14809770450690407</cx:pt>
          <cx:pt idx="29">-0.14387410178462756</cx:pt>
          <cx:pt idx="30">-0.1395185639246711</cx:pt>
          <cx:pt idx="31">-0.13474404414157437</cx:pt>
          <cx:pt idx="32">-0.12995599173713768</cx:pt>
          <cx:pt idx="33">-0.12500873462369244</cx:pt>
          <cx:pt idx="34">-0.11940922668555953</cx:pt>
          <cx:pt idx="35">-0.11349042967452783</cx:pt>
          <cx:pt idx="36">-0.10663131442244322</cx:pt>
          <cx:pt idx="37">-0.099252129301888314</cx:pt>
          <cx:pt idx="38">-0.090205238546664179</cx:pt>
          <cx:pt idx="39">-0.078342997956252214</cx:pt>
          <cx:pt idx="40">-0.051425694558109081</cx:pt>
        </cx:lvl>
      </cx:numDim>
    </cx:data>
    <cx:data id="1">
      <cx:numDim type="val">
        <cx:f>'Percentile Greenwater'!$O$52:$O$92</cx:f>
        <cx:lvl ptCount="41" formatCode="0%">
          <cx:pt idx="0">-0.4886782930956215</cx:pt>
          <cx:pt idx="1">-0.44945052624457926</cx:pt>
          <cx:pt idx="2">-0.42913588917065304</cx:pt>
          <cx:pt idx="3">-0.41270861473925646</cx:pt>
          <cx:pt idx="4">-0.39982646813899325</cx:pt>
          <cx:pt idx="5">-0.3873901434446726</cx:pt>
          <cx:pt idx="6">-0.37642701233190812</cx:pt>
          <cx:pt idx="7">-0.36654805561942205</cx:pt>
          <cx:pt idx="8">-0.35721163335263817</cx:pt>
          <cx:pt idx="9">-0.34856091963561042</cx:pt>
          <cx:pt idx="10">-0.34048237589487496</cx:pt>
          <cx:pt idx="11">-0.33271652500241</cx:pt>
          <cx:pt idx="12">-0.32471838152690946</cx:pt>
          <cx:pt idx="13">-0.31766328094021912</cx:pt>
          <cx:pt idx="14">-0.31085987510050961</cx:pt>
          <cx:pt idx="15">-0.30388990340338384</cx:pt>
          <cx:pt idx="16">-0.29765531591043426</cx:pt>
          <cx:pt idx="17">-0.29141489794550424</cx:pt>
          <cx:pt idx="18">-0.28540860518075883</cx:pt>
          <cx:pt idx="19">-0.27937728563520692</cx:pt>
          <cx:pt idx="20">-0.27360652331884994</cx:pt>
          <cx:pt idx="21">-0.26793366076596148</cx:pt>
          <cx:pt idx="22">-0.2623606454257551</cx:pt>
          <cx:pt idx="23">-0.25742070902881198</cx:pt>
          <cx:pt idx="24">-0.25189105640247955</cx:pt>
          <cx:pt idx="25">-0.24656726744371205</cx:pt>
          <cx:pt idx="26">-0.24158446606558237</cx:pt>
          <cx:pt idx="27">-0.23653122423201711</cx:pt>
          <cx:pt idx="28">-0.23154530106862659</cx:pt>
          <cx:pt idx="29">-0.22623699215406745</cx:pt>
          <cx:pt idx="30">-0.22066860150359957</cx:pt>
          <cx:pt idx="31">-0.21479274041616514</cx:pt>
          <cx:pt idx="32">-0.20846771828194877</cx:pt>
          <cx:pt idx="33">-0.20225740830108208</cx:pt>
          <cx:pt idx="34">-0.19482068588541068</cx:pt>
          <cx:pt idx="35">-0.18759788193468152</cx:pt>
          <cx:pt idx="36">-0.1789300918550637</cx:pt>
          <cx:pt idx="37">-0.16850844853214419</cx:pt>
          <cx:pt idx="38">-0.15780743875115744</cx:pt>
          <cx:pt idx="39">-0.14218325946323829</cx:pt>
          <cx:pt idx="40">-0.10726400387926038</cx:pt>
        </cx:lvl>
      </cx:numDim>
    </cx:data>
    <cx:data id="2">
      <cx:numDim type="val">
        <cx:f>'Percentile Greenwater'!$P$52:$P$92</cx:f>
        <cx:lvl ptCount="41" formatCode="0%">
          <cx:pt idx="0">0.10952806799093562</cx:pt>
          <cx:pt idx="1">0.10121903551517963</cx:pt>
          <cx:pt idx="2">0.10166670232144481</cx:pt>
          <cx:pt idx="3">0.10290337166575503</cx:pt>
          <cx:pt idx="4">0.10079080592172995</cx:pt>
          <cx:pt idx="5">0.10251632203713079</cx:pt>
          <cx:pt idx="6">0.10181103660135471</cx:pt>
          <cx:pt idx="7">0.1023958214653018</cx:pt>
          <cx:pt idx="8">0.10231939359917375</cx:pt>
          <cx:pt idx="9">0.10191757772308652</cx:pt>
          <cx:pt idx="10">0.10169324853928807</cx:pt>
          <cx:pt idx="11">0.10249703658366416</cx:pt>
          <cx:pt idx="12">0.10195527209011912</cx:pt>
          <cx:pt idx="13">0.10198215774649455</cx:pt>
          <cx:pt idx="14">0.10241951051162856</cx:pt>
          <cx:pt idx="15">0.10234622511372904</cx:pt>
          <cx:pt idx="16">0.10236124031935079</cx:pt>
          <cx:pt idx="17">0.10210264480320941</cx:pt>
          <cx:pt idx="18">0.1020460500943754</cx:pt>
          <cx:pt idx="19">0.1022273317821516</cx:pt>
          <cx:pt idx="20">0.10227100441634152</cx:pt>
          <cx:pt idx="21">0.102510214965152</cx:pt>
          <cx:pt idx="22">0.10245322511232646</cx:pt>
          <cx:pt idx="23">0.10268570826921675</cx:pt>
          <cx:pt idx="24">0.10232370171520389</cx:pt>
          <cx:pt idx="25">0.10235463697187441</cx:pt>
          <cx:pt idx="26">0.10246681635632426</cx:pt>
          <cx:pt idx="27">0.10246727479834128</cx:pt>
          <cx:pt idx="28">0.10271478304570336</cx:pt>
          <cx:pt idx="29">0.10247542534005016</cx:pt>
          <cx:pt idx="30">0.10250195269129914</cx:pt>
          <cx:pt idx="31">0.10233632243038771</cx:pt>
          <cx:pt idx="32">0.10271453491915006</cx:pt>
          <cx:pt idx="33">0.10231776217369415</cx:pt>
          <cx:pt idx="34">0.10289187989751403</cx:pt>
          <cx:pt idx="35">0.10224558208488022</cx:pt>
          <cx:pt idx="36">0.10259563713368691</cx:pt>
          <cx:pt idx="37">0.10234275898404577</cx:pt>
          <cx:pt idx="38">0.10257164609427627</cx:pt>
          <cx:pt idx="39">0.10296304525407907</cx:pt>
          <cx:pt idx="40">0.10148767492196353</cx:pt>
        </cx:lvl>
      </cx:numDim>
    </cx:data>
    <cx:data id="3">
      <cx:numDim type="val">
        <cx:f>'Percentile Greenwater'!$Q$52:$Q$92</cx:f>
        <cx:lvl ptCount="41" formatCode="0%">
          <cx:pt idx="0">-0.3429891077492575</cx:pt>
          <cx:pt idx="1">-0.31654593640490236</cx:pt>
          <cx:pt idx="2">-0.30603213051171418</cx:pt>
          <cx:pt idx="3">-0.29742279406080063</cx:pt>
          <cx:pt idx="4">-0.29042447478061262</cx:pt>
          <cx:pt idx="5">-0.28442926536094892</cx:pt>
          <cx:pt idx="6">-0.27913663387081611</cx:pt>
          <cx:pt idx="7">-0.27392830389385481</cx:pt>
          <cx:pt idx="8">-0.26903970871957983</cx:pt>
          <cx:pt idx="9">-0.26465449620185422</cx:pt>
          <cx:pt idx="10">-0.26041817975333803</cx:pt>
          <cx:pt idx="11">-0.25659862275505496</cx:pt>
          <cx:pt idx="12">-0.25273999774335953</cx:pt>
          <cx:pt idx="13">-0.24897784445437321</cx:pt>
          <cx:pt idx="14">-0.24553304469838866</cx:pt>
          <cx:pt idx="15">-0.24215705832808754</cx:pt>
          <cx:pt idx="16">-0.2387598413723756</cx:pt>
          <cx:pt idx="17">-0.2355554803089972</cx:pt>
          <cx:pt idx="18">-0.23261697941036286</cx:pt>
          <cx:pt idx="19">-0.22952620999427797</cx:pt>
          <cx:pt idx="20">-0.22650270932734151</cx:pt>
          <cx:pt idx="21">-0.22376203568752473</cx:pt>
          <cx:pt idx="22">-0.22090843270572713</cx:pt>
          <cx:pt idx="23">-0.21824314397654931</cx:pt>
          <cx:pt idx="24">-0.21547344812248981</cx:pt>
          <cx:pt idx="25">-0.21287420835189286</cx:pt>
          <cx:pt idx="26">-0.2102654862608957</cx:pt>
          <cx:pt idx="27">-0.20773426441131115</cx:pt>
          <cx:pt idx="28">-0.20511284302319188</cx:pt>
          <cx:pt idx="29">-0.20242035454615459</cx:pt>
          <cx:pt idx="30">-0.19963723841912828</cx:pt>
          <cx:pt idx="31">-0.19663762662190887</cx:pt>
          <cx:pt idx="32">-0.19349934221828802</cx:pt>
          <cx:pt idx="33">-0.19013196266376686</cx:pt>
          <cx:pt idx="34">-0.1864686171567328</cx:pt>
          <cx:pt idx="35">-0.18277502115266653</cx:pt>
          <cx:pt idx="36">-0.17832561759966592</cx:pt>
          <cx:pt idx="37">-0.17332372722447942</cx:pt>
          <cx:pt idx="38">-0.16746596938326574</cx:pt>
          <cx:pt idx="39">-0.16044903361363616</cx:pt>
          <cx:pt idx="40">-0.14467385984255832</cx:pt>
        </cx:lvl>
      </cx:numDim>
    </cx:data>
  </cx:chartData>
  <cx:chart>
    <cx:title pos="t" align="ctr" overlay="0">
      <cx:tx>
        <cx:rich>
          <a:bodyPr spcFirstLastPara="1" vertOverflow="ellipsis" horzOverflow="overflow" wrap="square" lIns="0" tIns="0" rIns="0" bIns="0" anchor="ctr" anchorCtr="1"/>
          <a:lstStyle/>
          <a:p>
            <a:pPr algn="ctr" rtl="0">
              <a:defRPr/>
            </a:pPr>
            <a:r>
              <a:rPr lang="it-IT" sz="1400" b="0" i="0" u="none" strike="noStrike" baseline="0">
                <a:solidFill>
                  <a:sysClr val="windowText" lastClr="000000">
                    <a:lumMod val="65000"/>
                    <a:lumOff val="35000"/>
                  </a:sysClr>
                </a:solidFill>
                <a:effectLst/>
                <a:latin typeface="Calibri"/>
                <a:ea typeface="Calibri" panose="020F0502020204030204" pitchFamily="34" charset="0"/>
                <a:cs typeface="Calibri" panose="020F0502020204030204" pitchFamily="34" charset="0"/>
              </a:rPr>
              <a:t>Impact of Climate Changes on </a:t>
            </a:r>
            <a:r>
              <a:rPr lang="it-IT" sz="1400" b="0" i="0" u="none" strike="noStrike" baseline="0">
                <a:solidFill>
                  <a:sysClr val="windowText" lastClr="000000">
                    <a:lumMod val="65000"/>
                    <a:lumOff val="35000"/>
                  </a:sysClr>
                </a:solidFill>
                <a:latin typeface="Aptos Narrow" panose="02110004020202020204"/>
              </a:rPr>
              <a:t>Greenwater Net Imports</a:t>
            </a:r>
          </a:p>
        </cx:rich>
      </cx:tx>
    </cx:title>
    <cx:plotArea>
      <cx:plotAreaRegion>
        <cx:series layoutId="boxWhisker" uniqueId="{772DD689-EBB1-4E0C-9FE2-62B06ADA6EB1}">
          <cx:tx>
            <cx:txData>
              <cx:f>'Percentile Greenwater'!$N$51</cx:f>
              <cx:v>High Income Countries</cx:v>
            </cx:txData>
          </cx:tx>
          <cx:dataId val="0"/>
          <cx:layoutPr>
            <cx:visibility meanLine="0" meanMarker="1" nonoutliers="0" outliers="1"/>
            <cx:statistics quartileMethod="exclusive"/>
          </cx:layoutPr>
        </cx:series>
        <cx:series layoutId="boxWhisker" uniqueId="{51FA482F-5F6B-4AF6-9A50-A09C88C17F15}">
          <cx:tx>
            <cx:txData>
              <cx:f>'Percentile Greenwater'!$O$51</cx:f>
              <cx:v>Upper-Middle Income Countries</cx:v>
            </cx:txData>
          </cx:tx>
          <cx:dataId val="1"/>
          <cx:layoutPr>
            <cx:visibility meanLine="0" meanMarker="1" nonoutliers="0" outliers="1"/>
            <cx:statistics quartileMethod="exclusive"/>
          </cx:layoutPr>
        </cx:series>
        <cx:series layoutId="boxWhisker" uniqueId="{4705CC05-90C6-4548-BB84-503062E642EA}">
          <cx:tx>
            <cx:txData>
              <cx:f>'Percentile Greenwater'!$P$51</cx:f>
              <cx:v>Lower-Middle Income Countries</cx:v>
            </cx:txData>
          </cx:tx>
          <cx:dataId val="2"/>
          <cx:layoutPr>
            <cx:visibility meanLine="0" meanMarker="1" nonoutliers="0" outliers="1"/>
            <cx:statistics quartileMethod="exclusive"/>
          </cx:layoutPr>
        </cx:series>
        <cx:series layoutId="boxWhisker" uniqueId="{214B31AA-4AA4-4FC8-A62E-0D9F8EB7632F}">
          <cx:tx>
            <cx:txData>
              <cx:f>'Percentile Greenwater'!$Q$51</cx:f>
              <cx:v>Low Income Countries</cx:v>
            </cx:txData>
          </cx:tx>
          <cx:dataId val="3"/>
          <cx:layoutPr>
            <cx:visibility meanLine="0" meanMarker="1" nonoutliers="0" outliers="1"/>
            <cx:statistics quartileMethod="exclusive"/>
          </cx:layoutPr>
        </cx:series>
      </cx:plotAreaRegion>
      <cx:axis id="0">
        <cx:catScaling gapWidth="1"/>
        <cx:tickLabels/>
      </cx:axis>
      <cx:axis id="1">
        <cx:valScaling/>
        <cx:majorGridlines/>
        <cx:tickLabels/>
      </cx:axis>
    </cx:plotArea>
    <cx:legend pos="t" align="ctr" overlay="0"/>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'Percentile Totalwater'!$N$52:$N$92</cx:f>
        <cx:lvl ptCount="41" formatCode="0%">
          <cx:pt idx="0">-0.38375477924664314</cx:pt>
          <cx:pt idx="1">-0.34952040064864676</cx:pt>
          <cx:pt idx="2">-0.33696372331474334</cx:pt>
          <cx:pt idx="3">-0.32747224035894551</cx:pt>
          <cx:pt idx="4">-0.31899996527620089</cx:pt>
          <cx:pt idx="5">-0.31299112236376614</cx:pt>
          <cx:pt idx="6">-0.30636193680343571</cx:pt>
          <cx:pt idx="7">-0.30081958199562786</cx:pt>
          <cx:pt idx="8">-0.2956188712943526</cx:pt>
          <cx:pt idx="9">-0.29064413651270471</cx:pt>
          <cx:pt idx="10">-0.28623056819586223</cx:pt>
          <cx:pt idx="11">-0.28156007553185947</cx:pt>
          <cx:pt idx="12">-0.27709409989880496</cx:pt>
          <cx:pt idx="13">-0.2731354666365553</cx:pt>
          <cx:pt idx="14">-0.26903059219185432</cx:pt>
          <cx:pt idx="15">-0.26568769691940441</cx:pt>
          <cx:pt idx="16">-0.2617335072474527</cx:pt>
          <cx:pt idx="17">-0.25818011803819119</cx:pt>
          <cx:pt idx="18">-0.2548328995061736</cx:pt>
          <cx:pt idx="19">-0.25143063845108982</cx:pt>
          <cx:pt idx="20">-0.24829517688836478</cx:pt>
          <cx:pt idx="21">-0.24505251500875258</cx:pt>
          <cx:pt idx="22">-0.24192589543781595</cx:pt>
          <cx:pt idx="23">-0.23883326743640698</cx:pt>
          <cx:pt idx="24">-0.23613941305570019</cx:pt>
          <cx:pt idx="25">-0.23288723642099596</cx:pt>
          <cx:pt idx="26">-0.23019157640957433</cx:pt>
          <cx:pt idx="27">-0.2274602280445569</cx:pt>
          <cx:pt idx="28">-0.22433375136984823</cx:pt>
          <cx:pt idx="29">-0.22150880513550342</cx:pt>
          <cx:pt idx="30">-0.21842514398970903</cx:pt>
          <cx:pt idx="31">-0.21509885313567911</cx:pt>
          <cx:pt idx="32">-0.21179175122977045</cx:pt>
          <cx:pt idx="33">-0.20783968004239683</cx:pt>
          <cx:pt idx="34">-0.2042046503376469</cx:pt>
          <cx:pt idx="35">-0.19985924922871634</cx:pt>
          <cx:pt idx="36">-0.19512378712758383</cx:pt>
          <cx:pt idx="37">-0.18980578992695152</cx:pt>
          <cx:pt idx="38">-0.18297748563505656</cx:pt>
          <cx:pt idx="39">-0.17496482139873704</cx:pt>
          <cx:pt idx="40">-0.15407059210180729</cx:pt>
        </cx:lvl>
      </cx:numDim>
    </cx:data>
    <cx:data id="1">
      <cx:numDim type="val">
        <cx:f>'Percentile Totalwater'!$O$52:$O$92</cx:f>
        <cx:lvl ptCount="41" formatCode="0%">
          <cx:pt idx="0">-0.31662808256126485</cx:pt>
          <cx:pt idx="1">-0.30037742667854683</cx:pt>
          <cx:pt idx="2">-0.29169398054773621</cx:pt>
          <cx:pt idx="3">-0.28561445931130502</cx:pt>
          <cx:pt idx="4">-0.27946400197223387</cx:pt>
          <cx:pt idx="5">-0.2738767281099449</cx:pt>
          <cx:pt idx="6">-0.26951492468359406</cx:pt>
          <cx:pt idx="7">-0.26524076960857179</cx:pt>
          <cx:pt idx="8">-0.26201302357894207</cx:pt>
          <cx:pt idx="9">-0.25783591633597136</cx:pt>
          <cx:pt idx="10">-0.25465904800537342</cx:pt>
          <cx:pt idx="11">-0.25131708215509219</cx:pt>
          <cx:pt idx="12">-0.24821839095115217</cx:pt>
          <cx:pt idx="13">-0.24526523236761966</cx:pt>
          <cx:pt idx="14">-0.24201943692082928</cx:pt>
          <cx:pt idx="15">-0.23932873898618845</cx:pt>
          <cx:pt idx="16">-0.23654982286427406</cx:pt>
          <cx:pt idx="17">-0.23395414478985921</cx:pt>
          <cx:pt idx="18">-0.23155566724468279</cx:pt>
          <cx:pt idx="19">-0.22908986398365971</cx:pt>
          <cx:pt idx="20">-0.22657395445022743</cx:pt>
          <cx:pt idx="21">-0.22414152172933621</cx:pt>
          <cx:pt idx="22">-0.22193971631143161</cx:pt>
          <cx:pt idx="23">-0.21954989779076828</cx:pt>
          <cx:pt idx="24">-0.21745291099399211</cx:pt>
          <cx:pt idx="25">-0.2153968176961305</cx:pt>
          <cx:pt idx="26">-0.21331395713863055</cx:pt>
          <cx:pt idx="27">-0.21103393750514321</cx:pt>
          <cx:pt idx="28">-0.20889015429409408</cx:pt>
          <cx:pt idx="29">-0.20676546883787261</cx:pt>
          <cx:pt idx="30">-0.20426262627177805</cx:pt>
          <cx:pt idx="31">-0.2019944468979783</cx:pt>
          <cx:pt idx="32">-0.1994923833555583</cx:pt>
          <cx:pt idx="33">-0.19652754048439591</cx:pt>
          <cx:pt idx="34">-0.19369997810593786</cx:pt>
          <cx:pt idx="35">-0.19015470185993089</cx:pt>
          <cx:pt idx="36">-0.18673481142884718</cx:pt>
          <cx:pt idx="37">-0.18238701391256662</cx:pt>
          <cx:pt idx="38">-0.17819946230137018</cx:pt>
          <cx:pt idx="39">-0.17211800339799843</cx:pt>
          <cx:pt idx="40">-0.15644045067758117</cx:pt>
        </cx:lvl>
      </cx:numDim>
    </cx:data>
    <cx:data id="2">
      <cx:numDim type="val">
        <cx:f>'Percentile Totalwater'!$P$52:$P$92</cx:f>
        <cx:lvl ptCount="41" formatCode="0%">
          <cx:pt idx="0">-0.49201979855417399</cx:pt>
          <cx:pt idx="1">-0.45538477569841718</cx:pt>
          <cx:pt idx="2">-0.43723962552567563</cx:pt>
          <cx:pt idx="3">-0.42346583596850751</cx:pt>
          <cx:pt idx="4">-0.41061848999194672</cx:pt>
          <cx:pt idx="5">-0.39831122249964568</cx:pt>
          <cx:pt idx="6">-0.38967582468255346</cx:pt>
          <cx:pt idx="7">-0.37957359098284493</cx:pt>
          <cx:pt idx="8">-0.37151384751790673</cx:pt>
          <cx:pt idx="9">-0.36281880575769154</cx:pt>
          <cx:pt idx="10">-0.35586819318410901</cx:pt>
          <cx:pt idx="11">-0.3487444017061434</cx:pt>
          <cx:pt idx="12">-0.34147687138672411</cx:pt>
          <cx:pt idx="13">-0.3345843262629431</cx:pt>
          <cx:pt idx="14">-0.32859999482057989</cx:pt>
          <cx:pt idx="15">-0.32252470404287503</cx:pt>
          <cx:pt idx="16">-0.31669178614538551</cx:pt>
          <cx:pt idx="17">-0.31072976531801777</cx:pt>
          <cx:pt idx="18">-0.30514860383015208</cx:pt>
          <cx:pt idx="19">-0.29978444250918279</cx:pt>
          <cx:pt idx="20">-0.29431554613245337</cx:pt>
          <cx:pt idx="21">-0.28935968780506716</cx:pt>
          <cx:pt idx="22">-0.28420823674972351</cx:pt>
          <cx:pt idx="23">-0.27931221253791605</cx:pt>
          <cx:pt idx="24">-0.27458573047425838</cx:pt>
          <cx:pt idx="25">-0.27002411595617404</cx:pt>
          <cx:pt idx="26">-0.26510528515468113</cx:pt>
          <cx:pt idx="27">-0.26080889345876812</cx:pt>
          <cx:pt idx="28">-0.2559342302785389</cx:pt>
          <cx:pt idx="29">-0.2511094806308567</cx:pt>
          <cx:pt idx="30">-0.2461104938493367</cx:pt>
          <cx:pt idx="31">-0.24054125076176536</cx:pt>
          <cx:pt idx="32">-0.23476880224975327</cx:pt>
          <cx:pt idx="33">-0.22889435105703315</cx:pt>
          <cx:pt idx="34">-0.2226791670346433</cx:pt>
          <cx:pt idx="35">-0.21511559901091637</cx:pt>
          <cx:pt idx="36">-0.20763663607729532</cx:pt>
          <cx:pt idx="37">-0.19897023342345677</cx:pt>
          <cx:pt idx="38">-0.18814770733803987</cx:pt>
          <cx:pt idx="39">-0.17463672373218908</cx:pt>
          <cx:pt idx="40">-0.15069754511364908</cx:pt>
        </cx:lvl>
      </cx:numDim>
    </cx:data>
    <cx:data id="3">
      <cx:numDim type="val">
        <cx:f>'Percentile Totalwater'!$Q$52:$Q$92</cx:f>
        <cx:lvl ptCount="41" formatCode="0%">
          <cx:pt idx="0">-0.37382197515498716</cx:pt>
          <cx:pt idx="1">-0.36119783872104139</cx:pt>
          <cx:pt idx="2">-0.35055202587022516</cx:pt>
          <cx:pt idx="3">-0.34339104353151351</cx:pt>
          <cx:pt idx="4">-0.33708967085252206</cx:pt>
          <cx:pt idx="5">-0.33159745294472154</cx:pt>
          <cx:pt idx="6">-0.32659989007670087</cx:pt>
          <cx:pt idx="7">-0.32221319693785577</cx:pt>
          <cx:pt idx="8">-0.31806965935135401</cx:pt>
          <cx:pt idx="9">-0.31406737977142607</cx:pt>
          <cx:pt idx="10">-0.31031824407279573</cx:pt>
          <cx:pt idx="11">-0.30677211931349513</cx:pt>
          <cx:pt idx="12">-0.30308438401696791</cx:pt>
          <cx:pt idx="13">-0.29976477329211781</cx:pt>
          <cx:pt idx="14">-0.29664294578540151</cx:pt>
          <cx:pt idx="15">-0.29363960903989905</cx:pt>
          <cx:pt idx="16">-0.29053800365509974</cx:pt>
          <cx:pt idx="17">-0.28770195655899899</cx:pt>
          <cx:pt idx="18">-0.28477466541250085</cx:pt>
          <cx:pt idx="19">-0.28222063620118176</cx:pt>
          <cx:pt idx="20">-0.27946414159385546</cx:pt>
          <cx:pt idx="21">-0.27697650624844505</cx:pt>
          <cx:pt idx="22">-0.27435087325649021</cx:pt>
          <cx:pt idx="23">-0.2719128888163107</cx:pt>
          <cx:pt idx="24">-0.2695319503057364</cx:pt>
          <cx:pt idx="25">-0.26698018979846017</cx:pt>
          <cx:pt idx="26">-0.26472324843331352</cx:pt>
          <cx:pt idx="27">-0.26265728595776527</cx:pt>
          <cx:pt idx="28">-0.26022935336606956</cx:pt>
          <cx:pt idx="29">-0.25781188118673404</cx:pt>
          <cx:pt idx="30">-0.25515774366420263</cx:pt>
          <cx:pt idx="31">-0.25246832438774613</cx:pt>
          <cx:pt idx="32">-0.24965971729313752</cx:pt>
          <cx:pt idx="33">-0.24675711113111876</cx:pt>
          <cx:pt idx="34">-0.24351179113255694</cx:pt>
          <cx:pt idx="35">-0.23988504253135012</cx:pt>
          <cx:pt idx="36">-0.23608457051247955</cx:pt>
          <cx:pt idx="37">-0.23130362212127487</cx:pt>
          <cx:pt idx="38">-0.22617574489577574</cx:pt>
          <cx:pt idx="39">-0.21969229877472618</cx:pt>
          <cx:pt idx="40">-0.20589143132174093</cx:pt>
        </cx:lvl>
      </cx:numDim>
    </cx:data>
  </cx:chartData>
  <cx:chart>
    <cx:title pos="t" align="ctr" overlay="0">
      <cx:tx>
        <cx:txData>
          <cx:v>Impact of Climate Changes on Total  Net Virtual  Water Trade  </cx:v>
        </cx:txData>
      </cx:tx>
      <cx:txPr>
        <a:bodyPr spcFirstLastPara="1" vertOverflow="ellipsis" horzOverflow="overflow" wrap="square" lIns="0" tIns="0" rIns="0" bIns="0" anchor="ctr" anchorCtr="1"/>
        <a:lstStyle/>
        <a:p>
          <a:pPr algn="ctr" rtl="0">
            <a:defRPr/>
          </a:pPr>
          <a:r>
            <a:rPr lang="it-IT" sz="1400" b="0" i="0" u="none" strike="noStrike" baseline="0">
              <a:solidFill>
                <a:sysClr val="windowText" lastClr="000000">
                  <a:lumMod val="65000"/>
                  <a:lumOff val="35000"/>
                </a:sysClr>
              </a:solidFill>
              <a:latin typeface="Aptos Narrow" panose="02110004020202020204"/>
            </a:rPr>
            <a:t>Impact of Climate Changes on Total  Net Virtual  Water Trade  </a:t>
          </a:r>
        </a:p>
      </cx:txPr>
    </cx:title>
    <cx:plotArea>
      <cx:plotAreaRegion>
        <cx:series layoutId="boxWhisker" uniqueId="{3A6BADA5-7FE2-46CC-AA1C-25533C47335C}">
          <cx:tx>
            <cx:txData>
              <cx:f>'Percentile Totalwater'!$N$51</cx:f>
              <cx:v>High Income Countries</cx:v>
            </cx:txData>
          </cx:tx>
          <cx:dataId val="0"/>
          <cx:layoutPr>
            <cx:visibility meanLine="0" meanMarker="1" nonoutliers="0" outliers="1"/>
            <cx:statistics quartileMethod="exclusive"/>
          </cx:layoutPr>
        </cx:series>
        <cx:series layoutId="boxWhisker" uniqueId="{86D272D9-85B5-4D1A-B226-BEF7922D8F72}">
          <cx:tx>
            <cx:txData>
              <cx:f>'Percentile Totalwater'!$O$51</cx:f>
              <cx:v>Upper-Middle Income Countries</cx:v>
            </cx:txData>
          </cx:tx>
          <cx:dataId val="1"/>
          <cx:layoutPr>
            <cx:visibility meanLine="0" meanMarker="1" nonoutliers="0" outliers="1"/>
            <cx:statistics quartileMethod="exclusive"/>
          </cx:layoutPr>
        </cx:series>
        <cx:series layoutId="boxWhisker" uniqueId="{3FAE597C-3A19-42E8-8932-28B9CEDBF484}">
          <cx:tx>
            <cx:txData>
              <cx:f>'Percentile Totalwater'!$P$51</cx:f>
              <cx:v>Lower-Middle Income Countries</cx:v>
            </cx:txData>
          </cx:tx>
          <cx:dataId val="2"/>
          <cx:layoutPr>
            <cx:visibility meanLine="0" meanMarker="1" nonoutliers="0" outliers="1"/>
            <cx:statistics quartileMethod="exclusive"/>
          </cx:layoutPr>
        </cx:series>
        <cx:series layoutId="boxWhisker" uniqueId="{9A241215-6A4C-4ED4-A3F7-11A3E81CAD3B}">
          <cx:tx>
            <cx:txData>
              <cx:f>'Percentile Totalwater'!$Q$51</cx:f>
              <cx:v>Low Income Countries</cx:v>
            </cx:txData>
          </cx:tx>
          <cx:dataId val="3"/>
          <cx:layoutPr>
            <cx:visibility meanLine="0" meanMarker="1" nonoutliers="0" outliers="1"/>
            <cx:statistics quartileMethod="exclusive"/>
          </cx:layoutPr>
        </cx:series>
      </cx:plotAreaRegion>
      <cx:axis id="0" hidden="1">
        <cx:catScaling gapWidth="1"/>
        <cx:tickLabels/>
      </cx:axis>
      <cx:axis id="1">
        <cx:valScaling/>
        <cx:title>
          <cx:tx>
            <cx:txData>
              <cx:v>% Changes from BAU</cx:v>
            </cx:txData>
          </cx:tx>
          <cx:txPr>
            <a:bodyPr spcFirstLastPara="1" vertOverflow="ellipsis" horzOverflow="overflow" wrap="square" lIns="0" tIns="0" rIns="0" bIns="0" anchor="ctr" anchorCtr="1"/>
            <a:lstStyle/>
            <a:p>
              <a:pPr algn="ctr" rtl="0">
                <a:defRPr/>
              </a:pPr>
              <a:r>
                <a:rPr lang="it-IT" sz="900" b="0" i="0" u="none" strike="noStrike" baseline="0">
                  <a:solidFill>
                    <a:sysClr val="windowText" lastClr="000000">
                      <a:lumMod val="65000"/>
                      <a:lumOff val="35000"/>
                    </a:sysClr>
                  </a:solidFill>
                  <a:latin typeface="Aptos Narrow" panose="02110004020202020204"/>
                </a:rPr>
                <a:t>% Changes from BAU</a:t>
              </a:r>
            </a:p>
          </cx:txPr>
        </cx:title>
        <cx:majorGridlines/>
        <cx:tickLabels/>
      </cx:axis>
    </cx:plotArea>
    <cx:legend pos="t"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C12895B5-CF62-4D0F-BE20-2A454567404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7F09CA7-FE83-4D6D-B03F-7685EAEC255F}">
      <dgm:prSet/>
      <dgm:spPr/>
      <dgm:t>
        <a:bodyPr/>
        <a:lstStyle/>
        <a:p>
          <a:r>
            <a:rPr lang="en-US" b="1" i="0" dirty="0"/>
            <a:t>Purpose</a:t>
          </a:r>
          <a:r>
            <a:rPr lang="en-US" b="0" i="0" dirty="0"/>
            <a:t>: To analyze the economic impact of water resources on global economies (the “cost of inaction”) using a computable general equilibrium approach.</a:t>
          </a:r>
          <a:endParaRPr lang="en-US" dirty="0"/>
        </a:p>
      </dgm:t>
    </dgm:pt>
    <dgm:pt modelId="{6FB9408B-13B7-4CB2-A4A6-70E2E8925218}" type="parTrans" cxnId="{597E7FF7-EDE2-4BB2-9436-4B29796A8814}">
      <dgm:prSet/>
      <dgm:spPr/>
      <dgm:t>
        <a:bodyPr/>
        <a:lstStyle/>
        <a:p>
          <a:endParaRPr lang="en-US"/>
        </a:p>
      </dgm:t>
    </dgm:pt>
    <dgm:pt modelId="{B17E7E8F-04A1-48D1-8E48-80B4C22994E5}" type="sibTrans" cxnId="{597E7FF7-EDE2-4BB2-9436-4B29796A8814}">
      <dgm:prSet/>
      <dgm:spPr/>
      <dgm:t>
        <a:bodyPr/>
        <a:lstStyle/>
        <a:p>
          <a:endParaRPr lang="en-US"/>
        </a:p>
      </dgm:t>
    </dgm:pt>
    <dgm:pt modelId="{CF318DBC-F8D0-4533-9674-0A615AE8E144}">
      <dgm:prSet/>
      <dgm:spPr/>
      <dgm:t>
        <a:bodyPr/>
        <a:lstStyle/>
        <a:p>
          <a:r>
            <a:rPr lang="en-US" b="1" i="0"/>
            <a:t>Scope</a:t>
          </a:r>
          <a:r>
            <a:rPr lang="en-US" b="0" i="0"/>
            <a:t>:  To capture essential features of the world economy and relevant interactions between water supply and demand across different sectors and regions of the world economy.</a:t>
          </a:r>
          <a:endParaRPr lang="en-US"/>
        </a:p>
      </dgm:t>
    </dgm:pt>
    <dgm:pt modelId="{F4BCBF20-6BB9-4569-8EF1-18F145107BC7}" type="parTrans" cxnId="{4A0DC270-4A19-40EA-AF6A-F418CB4A7064}">
      <dgm:prSet/>
      <dgm:spPr/>
      <dgm:t>
        <a:bodyPr/>
        <a:lstStyle/>
        <a:p>
          <a:endParaRPr lang="en-US"/>
        </a:p>
      </dgm:t>
    </dgm:pt>
    <dgm:pt modelId="{DA664BAA-6810-4FAC-8478-E793F330B087}" type="sibTrans" cxnId="{4A0DC270-4A19-40EA-AF6A-F418CB4A7064}">
      <dgm:prSet/>
      <dgm:spPr/>
      <dgm:t>
        <a:bodyPr/>
        <a:lstStyle/>
        <a:p>
          <a:endParaRPr lang="en-US"/>
        </a:p>
      </dgm:t>
    </dgm:pt>
    <dgm:pt modelId="{5C492366-4C45-440E-BD77-E7D0CC30A104}">
      <dgm:prSet/>
      <dgm:spPr/>
      <dgm:t>
        <a:bodyPr/>
        <a:lstStyle/>
        <a:p>
          <a:r>
            <a:rPr lang="en-US" b="1" i="0"/>
            <a:t>Structure</a:t>
          </a:r>
          <a:r>
            <a:rPr lang="en-US" b="0" i="0"/>
            <a:t>: Incorporates economic activities, consumption patterns, production technologies, and trade relationships.</a:t>
          </a:r>
          <a:endParaRPr lang="en-US"/>
        </a:p>
      </dgm:t>
    </dgm:pt>
    <dgm:pt modelId="{9A51CB41-3C7E-4A63-82D9-B1C643D99168}" type="parTrans" cxnId="{CA1F7AE5-F8D9-4853-AB77-9BAA2591694D}">
      <dgm:prSet/>
      <dgm:spPr/>
      <dgm:t>
        <a:bodyPr/>
        <a:lstStyle/>
        <a:p>
          <a:endParaRPr lang="en-US"/>
        </a:p>
      </dgm:t>
    </dgm:pt>
    <dgm:pt modelId="{5BE70A76-2651-433D-9B7D-A35876F2F447}" type="sibTrans" cxnId="{CA1F7AE5-F8D9-4853-AB77-9BAA2591694D}">
      <dgm:prSet/>
      <dgm:spPr/>
      <dgm:t>
        <a:bodyPr/>
        <a:lstStyle/>
        <a:p>
          <a:endParaRPr lang="en-US"/>
        </a:p>
      </dgm:t>
    </dgm:pt>
    <dgm:pt modelId="{50B0354A-48D7-43ED-ACA2-A66C6A1495C1}">
      <dgm:prSet/>
      <dgm:spPr/>
      <dgm:t>
        <a:bodyPr/>
        <a:lstStyle/>
        <a:p>
          <a:r>
            <a:rPr lang="en-US" b="1"/>
            <a:t>Main goal</a:t>
          </a:r>
          <a:r>
            <a:rPr lang="en-US" b="0" i="0"/>
            <a:t>: Exploring the economic implications of water scarcity, climate change, and policy interventions on water use.</a:t>
          </a:r>
          <a:endParaRPr lang="en-US"/>
        </a:p>
      </dgm:t>
    </dgm:pt>
    <dgm:pt modelId="{C91B8A02-678E-411C-A3D3-99505FC59AC6}" type="parTrans" cxnId="{12F1A105-F357-4BE1-8D05-FE7AC6A977C9}">
      <dgm:prSet/>
      <dgm:spPr/>
      <dgm:t>
        <a:bodyPr/>
        <a:lstStyle/>
        <a:p>
          <a:endParaRPr lang="en-US"/>
        </a:p>
      </dgm:t>
    </dgm:pt>
    <dgm:pt modelId="{0B028D61-B14C-44E2-9F50-5412768D99E3}" type="sibTrans" cxnId="{12F1A105-F357-4BE1-8D05-FE7AC6A977C9}">
      <dgm:prSet/>
      <dgm:spPr/>
      <dgm:t>
        <a:bodyPr/>
        <a:lstStyle/>
        <a:p>
          <a:endParaRPr lang="en-US"/>
        </a:p>
      </dgm:t>
    </dgm:pt>
    <dgm:pt modelId="{48FE61A0-D475-420A-8FB0-667A44DEFD3F}" type="pres">
      <dgm:prSet presAssocID="{C12895B5-CF62-4D0F-BE20-2A454567404B}" presName="linear" presStyleCnt="0">
        <dgm:presLayoutVars>
          <dgm:animLvl val="lvl"/>
          <dgm:resizeHandles val="exact"/>
        </dgm:presLayoutVars>
      </dgm:prSet>
      <dgm:spPr/>
    </dgm:pt>
    <dgm:pt modelId="{4A990D7F-E4B7-418D-9513-7554BBF0BB4C}" type="pres">
      <dgm:prSet presAssocID="{E7F09CA7-FE83-4D6D-B03F-7685EAEC255F}" presName="parentText" presStyleLbl="node1" presStyleIdx="0" presStyleCnt="4">
        <dgm:presLayoutVars>
          <dgm:chMax val="0"/>
          <dgm:bulletEnabled val="1"/>
        </dgm:presLayoutVars>
      </dgm:prSet>
      <dgm:spPr/>
    </dgm:pt>
    <dgm:pt modelId="{FF96185C-5E27-4DE4-B7C0-88ED71A843B9}" type="pres">
      <dgm:prSet presAssocID="{B17E7E8F-04A1-48D1-8E48-80B4C22994E5}" presName="spacer" presStyleCnt="0"/>
      <dgm:spPr/>
    </dgm:pt>
    <dgm:pt modelId="{A9AF57BE-591A-4CDA-9BE3-9A0729248B13}" type="pres">
      <dgm:prSet presAssocID="{CF318DBC-F8D0-4533-9674-0A615AE8E144}" presName="parentText" presStyleLbl="node1" presStyleIdx="1" presStyleCnt="4">
        <dgm:presLayoutVars>
          <dgm:chMax val="0"/>
          <dgm:bulletEnabled val="1"/>
        </dgm:presLayoutVars>
      </dgm:prSet>
      <dgm:spPr/>
    </dgm:pt>
    <dgm:pt modelId="{7272AB68-18D4-4D52-B5A6-8292EB3F40D4}" type="pres">
      <dgm:prSet presAssocID="{DA664BAA-6810-4FAC-8478-E793F330B087}" presName="spacer" presStyleCnt="0"/>
      <dgm:spPr/>
    </dgm:pt>
    <dgm:pt modelId="{8CA29592-568B-495A-A396-CAC39666F7B2}" type="pres">
      <dgm:prSet presAssocID="{5C492366-4C45-440E-BD77-E7D0CC30A104}" presName="parentText" presStyleLbl="node1" presStyleIdx="2" presStyleCnt="4">
        <dgm:presLayoutVars>
          <dgm:chMax val="0"/>
          <dgm:bulletEnabled val="1"/>
        </dgm:presLayoutVars>
      </dgm:prSet>
      <dgm:spPr/>
    </dgm:pt>
    <dgm:pt modelId="{EE26CFB4-0C14-4DF5-8410-7E54382E8DD9}" type="pres">
      <dgm:prSet presAssocID="{5BE70A76-2651-433D-9B7D-A35876F2F447}" presName="spacer" presStyleCnt="0"/>
      <dgm:spPr/>
    </dgm:pt>
    <dgm:pt modelId="{7CF27704-587F-4645-A67F-10C4029D0B26}" type="pres">
      <dgm:prSet presAssocID="{50B0354A-48D7-43ED-ACA2-A66C6A1495C1}" presName="parentText" presStyleLbl="node1" presStyleIdx="3" presStyleCnt="4">
        <dgm:presLayoutVars>
          <dgm:chMax val="0"/>
          <dgm:bulletEnabled val="1"/>
        </dgm:presLayoutVars>
      </dgm:prSet>
      <dgm:spPr/>
    </dgm:pt>
  </dgm:ptLst>
  <dgm:cxnLst>
    <dgm:cxn modelId="{B3374600-6895-4A81-A120-42DDE5B9614B}" type="presOf" srcId="{5C492366-4C45-440E-BD77-E7D0CC30A104}" destId="{8CA29592-568B-495A-A396-CAC39666F7B2}" srcOrd="0" destOrd="0" presId="urn:microsoft.com/office/officeart/2005/8/layout/vList2"/>
    <dgm:cxn modelId="{12F1A105-F357-4BE1-8D05-FE7AC6A977C9}" srcId="{C12895B5-CF62-4D0F-BE20-2A454567404B}" destId="{50B0354A-48D7-43ED-ACA2-A66C6A1495C1}" srcOrd="3" destOrd="0" parTransId="{C91B8A02-678E-411C-A3D3-99505FC59AC6}" sibTransId="{0B028D61-B14C-44E2-9F50-5412768D99E3}"/>
    <dgm:cxn modelId="{9DB7C726-0603-49EC-B826-8D507178ED61}" type="presOf" srcId="{CF318DBC-F8D0-4533-9674-0A615AE8E144}" destId="{A9AF57BE-591A-4CDA-9BE3-9A0729248B13}" srcOrd="0" destOrd="0" presId="urn:microsoft.com/office/officeart/2005/8/layout/vList2"/>
    <dgm:cxn modelId="{4A0DC270-4A19-40EA-AF6A-F418CB4A7064}" srcId="{C12895B5-CF62-4D0F-BE20-2A454567404B}" destId="{CF318DBC-F8D0-4533-9674-0A615AE8E144}" srcOrd="1" destOrd="0" parTransId="{F4BCBF20-6BB9-4569-8EF1-18F145107BC7}" sibTransId="{DA664BAA-6810-4FAC-8478-E793F330B087}"/>
    <dgm:cxn modelId="{32CC7598-069E-43BF-BA51-2F143E2FB657}" type="presOf" srcId="{C12895B5-CF62-4D0F-BE20-2A454567404B}" destId="{48FE61A0-D475-420A-8FB0-667A44DEFD3F}" srcOrd="0" destOrd="0" presId="urn:microsoft.com/office/officeart/2005/8/layout/vList2"/>
    <dgm:cxn modelId="{3B5DACA1-6454-450E-AFBF-B5DBA8F16B57}" type="presOf" srcId="{E7F09CA7-FE83-4D6D-B03F-7685EAEC255F}" destId="{4A990D7F-E4B7-418D-9513-7554BBF0BB4C}" srcOrd="0" destOrd="0" presId="urn:microsoft.com/office/officeart/2005/8/layout/vList2"/>
    <dgm:cxn modelId="{2B16E3DB-0143-49AD-825A-05CDE5248883}" type="presOf" srcId="{50B0354A-48D7-43ED-ACA2-A66C6A1495C1}" destId="{7CF27704-587F-4645-A67F-10C4029D0B26}" srcOrd="0" destOrd="0" presId="urn:microsoft.com/office/officeart/2005/8/layout/vList2"/>
    <dgm:cxn modelId="{CA1F7AE5-F8D9-4853-AB77-9BAA2591694D}" srcId="{C12895B5-CF62-4D0F-BE20-2A454567404B}" destId="{5C492366-4C45-440E-BD77-E7D0CC30A104}" srcOrd="2" destOrd="0" parTransId="{9A51CB41-3C7E-4A63-82D9-B1C643D99168}" sibTransId="{5BE70A76-2651-433D-9B7D-A35876F2F447}"/>
    <dgm:cxn modelId="{597E7FF7-EDE2-4BB2-9436-4B29796A8814}" srcId="{C12895B5-CF62-4D0F-BE20-2A454567404B}" destId="{E7F09CA7-FE83-4D6D-B03F-7685EAEC255F}" srcOrd="0" destOrd="0" parTransId="{6FB9408B-13B7-4CB2-A4A6-70E2E8925218}" sibTransId="{B17E7E8F-04A1-48D1-8E48-80B4C22994E5}"/>
    <dgm:cxn modelId="{6E8F07B9-1F96-4977-8456-4F92834AA263}" type="presParOf" srcId="{48FE61A0-D475-420A-8FB0-667A44DEFD3F}" destId="{4A990D7F-E4B7-418D-9513-7554BBF0BB4C}" srcOrd="0" destOrd="0" presId="urn:microsoft.com/office/officeart/2005/8/layout/vList2"/>
    <dgm:cxn modelId="{26AA41F5-E386-4712-9604-500DF6CEC2AB}" type="presParOf" srcId="{48FE61A0-D475-420A-8FB0-667A44DEFD3F}" destId="{FF96185C-5E27-4DE4-B7C0-88ED71A843B9}" srcOrd="1" destOrd="0" presId="urn:microsoft.com/office/officeart/2005/8/layout/vList2"/>
    <dgm:cxn modelId="{255A4A8B-7C71-4AAD-814C-A43617AC4E99}" type="presParOf" srcId="{48FE61A0-D475-420A-8FB0-667A44DEFD3F}" destId="{A9AF57BE-591A-4CDA-9BE3-9A0729248B13}" srcOrd="2" destOrd="0" presId="urn:microsoft.com/office/officeart/2005/8/layout/vList2"/>
    <dgm:cxn modelId="{2124A17A-4F11-40A3-AB4E-147AACF3D145}" type="presParOf" srcId="{48FE61A0-D475-420A-8FB0-667A44DEFD3F}" destId="{7272AB68-18D4-4D52-B5A6-8292EB3F40D4}" srcOrd="3" destOrd="0" presId="urn:microsoft.com/office/officeart/2005/8/layout/vList2"/>
    <dgm:cxn modelId="{9C08A68A-F9AE-43A6-8F1D-17EF6C993E08}" type="presParOf" srcId="{48FE61A0-D475-420A-8FB0-667A44DEFD3F}" destId="{8CA29592-568B-495A-A396-CAC39666F7B2}" srcOrd="4" destOrd="0" presId="urn:microsoft.com/office/officeart/2005/8/layout/vList2"/>
    <dgm:cxn modelId="{32BB4C95-65E4-41E2-9197-3067EBC70F38}" type="presParOf" srcId="{48FE61A0-D475-420A-8FB0-667A44DEFD3F}" destId="{EE26CFB4-0C14-4DF5-8410-7E54382E8DD9}" srcOrd="5" destOrd="0" presId="urn:microsoft.com/office/officeart/2005/8/layout/vList2"/>
    <dgm:cxn modelId="{A3C1B811-D217-4048-BDCD-D3D46D2CDB4C}" type="presParOf" srcId="{48FE61A0-D475-420A-8FB0-667A44DEFD3F}" destId="{7CF27704-587F-4645-A67F-10C4029D0B2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DDE0BC-0723-4AF4-B25E-44A67E18B18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AACEE2B-133D-4472-A295-CC6216AB91A7}">
      <dgm:prSet/>
      <dgm:spPr/>
      <dgm:t>
        <a:bodyPr/>
        <a:lstStyle/>
        <a:p>
          <a:pPr>
            <a:lnSpc>
              <a:spcPct val="100000"/>
            </a:lnSpc>
          </a:pPr>
          <a:r>
            <a:rPr lang="en-US"/>
            <a:t>TWU world SAM estimates account for direct and indirect water uses from intermediate goods as well as from final consumption (from households, government and other institutions).</a:t>
          </a:r>
        </a:p>
      </dgm:t>
    </dgm:pt>
    <dgm:pt modelId="{C8CEED47-FD7E-45FF-A2C2-FE94C074AD19}" type="parTrans" cxnId="{C1BA1749-7BFC-4AE3-AFBC-AB0C18FD6FD7}">
      <dgm:prSet/>
      <dgm:spPr/>
      <dgm:t>
        <a:bodyPr/>
        <a:lstStyle/>
        <a:p>
          <a:endParaRPr lang="en-US"/>
        </a:p>
      </dgm:t>
    </dgm:pt>
    <dgm:pt modelId="{E994BF79-2FB8-4E9C-B6AC-50F0ECE0479B}" type="sibTrans" cxnId="{C1BA1749-7BFC-4AE3-AFBC-AB0C18FD6FD7}">
      <dgm:prSet/>
      <dgm:spPr/>
      <dgm:t>
        <a:bodyPr/>
        <a:lstStyle/>
        <a:p>
          <a:endParaRPr lang="en-US"/>
        </a:p>
      </dgm:t>
    </dgm:pt>
    <dgm:pt modelId="{F66FE0D0-5C3A-4FCD-A480-EDB4694391C1}">
      <dgm:prSet/>
      <dgm:spPr/>
      <dgm:t>
        <a:bodyPr/>
        <a:lstStyle/>
        <a:p>
          <a:pPr>
            <a:lnSpc>
              <a:spcPct val="100000"/>
            </a:lnSpc>
          </a:pPr>
          <a:r>
            <a:rPr lang="en-US"/>
            <a:t>The SAM estimates presented assume that household and government consumption are endogenous and only capital formation is determined independently as a consequence of autonomous, forward-looking decisions.</a:t>
          </a:r>
        </a:p>
      </dgm:t>
    </dgm:pt>
    <dgm:pt modelId="{BF86853F-560C-47CF-85A7-400BA3871412}" type="parTrans" cxnId="{A72A80AF-7935-4D94-9670-E3B4F0B1480E}">
      <dgm:prSet/>
      <dgm:spPr/>
      <dgm:t>
        <a:bodyPr/>
        <a:lstStyle/>
        <a:p>
          <a:endParaRPr lang="en-US"/>
        </a:p>
      </dgm:t>
    </dgm:pt>
    <dgm:pt modelId="{A3F98440-E30A-45CC-9C77-D66AF6A84B71}" type="sibTrans" cxnId="{A72A80AF-7935-4D94-9670-E3B4F0B1480E}">
      <dgm:prSet/>
      <dgm:spPr/>
      <dgm:t>
        <a:bodyPr/>
        <a:lstStyle/>
        <a:p>
          <a:endParaRPr lang="en-US"/>
        </a:p>
      </dgm:t>
    </dgm:pt>
    <dgm:pt modelId="{9B3C5E56-A0A4-4CBA-8BDB-812968B2C0C9}">
      <dgm:prSet/>
      <dgm:spPr/>
      <dgm:t>
        <a:bodyPr/>
        <a:lstStyle/>
        <a:p>
          <a:pPr>
            <a:lnSpc>
              <a:spcPct val="100000"/>
            </a:lnSpc>
          </a:pPr>
          <a:r>
            <a:rPr lang="en-US"/>
            <a:t>Therefore, the SAM estimates  compute the amount of direct and indirect uses of water along the value chains (backward linkages) and the final consumption (forward linkages)  generated by yearly exogenous capital formation.  </a:t>
          </a:r>
        </a:p>
      </dgm:t>
    </dgm:pt>
    <dgm:pt modelId="{88810BBC-D018-4A61-9A9E-F3ED29C529C8}" type="parTrans" cxnId="{9A3C9E13-0776-423B-BE8D-C54D2CB584BF}">
      <dgm:prSet/>
      <dgm:spPr/>
      <dgm:t>
        <a:bodyPr/>
        <a:lstStyle/>
        <a:p>
          <a:endParaRPr lang="en-US"/>
        </a:p>
      </dgm:t>
    </dgm:pt>
    <dgm:pt modelId="{0401989B-1200-4452-8E46-FAA30F224CAF}" type="sibTrans" cxnId="{9A3C9E13-0776-423B-BE8D-C54D2CB584BF}">
      <dgm:prSet/>
      <dgm:spPr/>
      <dgm:t>
        <a:bodyPr/>
        <a:lstStyle/>
        <a:p>
          <a:endParaRPr lang="en-US"/>
        </a:p>
      </dgm:t>
    </dgm:pt>
    <dgm:pt modelId="{43ADF74C-6998-40D9-995D-0423B65CB292}">
      <dgm:prSet/>
      <dgm:spPr/>
      <dgm:t>
        <a:bodyPr/>
        <a:lstStyle/>
        <a:p>
          <a:pPr>
            <a:lnSpc>
              <a:spcPct val="100000"/>
            </a:lnSpc>
          </a:pPr>
          <a:r>
            <a:rPr lang="en-US" dirty="0"/>
            <a:t>SAM data: GTAP Database 11; data from 2017</a:t>
          </a:r>
          <a:r>
            <a:rPr lang="en-US"/>
            <a:t>, 9 </a:t>
          </a:r>
          <a:r>
            <a:rPr lang="en-US" dirty="0" err="1"/>
            <a:t>Macroregions</a:t>
          </a:r>
          <a:r>
            <a:rPr lang="en-US" dirty="0"/>
            <a:t> plus Rest of the </a:t>
          </a:r>
          <a:r>
            <a:rPr lang="en-US" dirty="0">
              <a:solidFill>
                <a:schemeClr val="tx1"/>
              </a:solidFill>
            </a:rPr>
            <a:t>World, 12 commodities </a:t>
          </a:r>
          <a:r>
            <a:rPr lang="en-US" dirty="0"/>
            <a:t>per region, 12 activities per region, 3 institutions per region (Households, Government, Capital Formation), taxes, tariffs and international trade.  </a:t>
          </a:r>
        </a:p>
      </dgm:t>
    </dgm:pt>
    <dgm:pt modelId="{B0A80B89-1829-4A91-BBDC-2B6EB438057C}" type="parTrans" cxnId="{95818D2D-8F72-45AA-BD11-0C60240D9613}">
      <dgm:prSet/>
      <dgm:spPr/>
      <dgm:t>
        <a:bodyPr/>
        <a:lstStyle/>
        <a:p>
          <a:endParaRPr lang="en-US"/>
        </a:p>
      </dgm:t>
    </dgm:pt>
    <dgm:pt modelId="{DB5C4A01-3C63-4E0D-B7A0-DF6DA646B304}" type="sibTrans" cxnId="{95818D2D-8F72-45AA-BD11-0C60240D9613}">
      <dgm:prSet/>
      <dgm:spPr/>
      <dgm:t>
        <a:bodyPr/>
        <a:lstStyle/>
        <a:p>
          <a:endParaRPr lang="en-US"/>
        </a:p>
      </dgm:t>
    </dgm:pt>
    <dgm:pt modelId="{25B656BE-4247-4FCD-8059-D4EABA7316F1}" type="pres">
      <dgm:prSet presAssocID="{DCDDE0BC-0723-4AF4-B25E-44A67E18B189}" presName="root" presStyleCnt="0">
        <dgm:presLayoutVars>
          <dgm:dir/>
          <dgm:resizeHandles val="exact"/>
        </dgm:presLayoutVars>
      </dgm:prSet>
      <dgm:spPr/>
    </dgm:pt>
    <dgm:pt modelId="{57354D3A-9AF3-4DB2-AAA9-89AA37B5B555}" type="pres">
      <dgm:prSet presAssocID="{7AACEE2B-133D-4472-A295-CC6216AB91A7}" presName="compNode" presStyleCnt="0"/>
      <dgm:spPr/>
    </dgm:pt>
    <dgm:pt modelId="{4B4B58D9-FFA0-45F0-BBEE-FBF08DE58A9D}" type="pres">
      <dgm:prSet presAssocID="{7AACEE2B-133D-4472-A295-CC6216AB91A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ca"/>
        </a:ext>
      </dgm:extLst>
    </dgm:pt>
    <dgm:pt modelId="{8FDB0DE2-7186-4C44-856C-2473A61DCEAD}" type="pres">
      <dgm:prSet presAssocID="{7AACEE2B-133D-4472-A295-CC6216AB91A7}" presName="spaceRect" presStyleCnt="0"/>
      <dgm:spPr/>
    </dgm:pt>
    <dgm:pt modelId="{7C7F2655-D99C-4049-B36C-6236637A0637}" type="pres">
      <dgm:prSet presAssocID="{7AACEE2B-133D-4472-A295-CC6216AB91A7}" presName="textRect" presStyleLbl="revTx" presStyleIdx="0" presStyleCnt="4">
        <dgm:presLayoutVars>
          <dgm:chMax val="1"/>
          <dgm:chPref val="1"/>
        </dgm:presLayoutVars>
      </dgm:prSet>
      <dgm:spPr/>
    </dgm:pt>
    <dgm:pt modelId="{CACCCACD-DBDD-4285-A7A3-D3BF7082644D}" type="pres">
      <dgm:prSet presAssocID="{E994BF79-2FB8-4E9C-B6AC-50F0ECE0479B}" presName="sibTrans" presStyleCnt="0"/>
      <dgm:spPr/>
    </dgm:pt>
    <dgm:pt modelId="{E9A1C74D-7E89-40C6-B40F-0190FA5A3CF2}" type="pres">
      <dgm:prSet presAssocID="{F66FE0D0-5C3A-4FCD-A480-EDB4694391C1}" presName="compNode" presStyleCnt="0"/>
      <dgm:spPr/>
    </dgm:pt>
    <dgm:pt modelId="{71CA808D-9FA2-4EF8-9DA6-44AE183FA05E}" type="pres">
      <dgm:prSet presAssocID="{F66FE0D0-5C3A-4FCD-A480-EDB4694391C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31FF28B4-6E09-47C7-9046-506765C3F58C}" type="pres">
      <dgm:prSet presAssocID="{F66FE0D0-5C3A-4FCD-A480-EDB4694391C1}" presName="spaceRect" presStyleCnt="0"/>
      <dgm:spPr/>
    </dgm:pt>
    <dgm:pt modelId="{F6826691-A0F9-49E8-8723-A9895FB9F27F}" type="pres">
      <dgm:prSet presAssocID="{F66FE0D0-5C3A-4FCD-A480-EDB4694391C1}" presName="textRect" presStyleLbl="revTx" presStyleIdx="1" presStyleCnt="4">
        <dgm:presLayoutVars>
          <dgm:chMax val="1"/>
          <dgm:chPref val="1"/>
        </dgm:presLayoutVars>
      </dgm:prSet>
      <dgm:spPr/>
    </dgm:pt>
    <dgm:pt modelId="{DB6A9D2E-6D68-457A-B138-207E1EF0AABB}" type="pres">
      <dgm:prSet presAssocID="{A3F98440-E30A-45CC-9C77-D66AF6A84B71}" presName="sibTrans" presStyleCnt="0"/>
      <dgm:spPr/>
    </dgm:pt>
    <dgm:pt modelId="{05DE3BDB-165A-445F-B65B-5C49BF421B3F}" type="pres">
      <dgm:prSet presAssocID="{9B3C5E56-A0A4-4CBA-8BDB-812968B2C0C9}" presName="compNode" presStyleCnt="0"/>
      <dgm:spPr/>
    </dgm:pt>
    <dgm:pt modelId="{83694F61-8ECB-42B8-8D2B-BFF0EC9EA897}" type="pres">
      <dgm:prSet presAssocID="{9B3C5E56-A0A4-4CBA-8BDB-812968B2C0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sconnesso"/>
        </a:ext>
      </dgm:extLst>
    </dgm:pt>
    <dgm:pt modelId="{A0126D54-E2BE-4521-966B-BFFB431394CA}" type="pres">
      <dgm:prSet presAssocID="{9B3C5E56-A0A4-4CBA-8BDB-812968B2C0C9}" presName="spaceRect" presStyleCnt="0"/>
      <dgm:spPr/>
    </dgm:pt>
    <dgm:pt modelId="{638CC7A8-9D05-4729-A99D-80BF2213C7E5}" type="pres">
      <dgm:prSet presAssocID="{9B3C5E56-A0A4-4CBA-8BDB-812968B2C0C9}" presName="textRect" presStyleLbl="revTx" presStyleIdx="2" presStyleCnt="4">
        <dgm:presLayoutVars>
          <dgm:chMax val="1"/>
          <dgm:chPref val="1"/>
        </dgm:presLayoutVars>
      </dgm:prSet>
      <dgm:spPr/>
    </dgm:pt>
    <dgm:pt modelId="{C0AB4022-F776-43E9-9350-48512D3C3321}" type="pres">
      <dgm:prSet presAssocID="{0401989B-1200-4452-8E46-FAA30F224CAF}" presName="sibTrans" presStyleCnt="0"/>
      <dgm:spPr/>
    </dgm:pt>
    <dgm:pt modelId="{3536A34F-195E-4C8D-AFA2-CF3754FF26DD}" type="pres">
      <dgm:prSet presAssocID="{43ADF74C-6998-40D9-995D-0423B65CB292}" presName="compNode" presStyleCnt="0"/>
      <dgm:spPr/>
    </dgm:pt>
    <dgm:pt modelId="{0180E61F-B367-4024-9512-4A78140E1217}" type="pres">
      <dgm:prSet presAssocID="{43ADF74C-6998-40D9-995D-0423B65CB29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abase"/>
        </a:ext>
      </dgm:extLst>
    </dgm:pt>
    <dgm:pt modelId="{5219F9C4-FE32-4FBD-9369-110968A28859}" type="pres">
      <dgm:prSet presAssocID="{43ADF74C-6998-40D9-995D-0423B65CB292}" presName="spaceRect" presStyleCnt="0"/>
      <dgm:spPr/>
    </dgm:pt>
    <dgm:pt modelId="{81258152-D809-49A9-8A25-E804B9F8FFE2}" type="pres">
      <dgm:prSet presAssocID="{43ADF74C-6998-40D9-995D-0423B65CB292}" presName="textRect" presStyleLbl="revTx" presStyleIdx="3" presStyleCnt="4">
        <dgm:presLayoutVars>
          <dgm:chMax val="1"/>
          <dgm:chPref val="1"/>
        </dgm:presLayoutVars>
      </dgm:prSet>
      <dgm:spPr/>
    </dgm:pt>
  </dgm:ptLst>
  <dgm:cxnLst>
    <dgm:cxn modelId="{9A3C9E13-0776-423B-BE8D-C54D2CB584BF}" srcId="{DCDDE0BC-0723-4AF4-B25E-44A67E18B189}" destId="{9B3C5E56-A0A4-4CBA-8BDB-812968B2C0C9}" srcOrd="2" destOrd="0" parTransId="{88810BBC-D018-4A61-9A9E-F3ED29C529C8}" sibTransId="{0401989B-1200-4452-8E46-FAA30F224CAF}"/>
    <dgm:cxn modelId="{95818D2D-8F72-45AA-BD11-0C60240D9613}" srcId="{DCDDE0BC-0723-4AF4-B25E-44A67E18B189}" destId="{43ADF74C-6998-40D9-995D-0423B65CB292}" srcOrd="3" destOrd="0" parTransId="{B0A80B89-1829-4A91-BBDC-2B6EB438057C}" sibTransId="{DB5C4A01-3C63-4E0D-B7A0-DF6DA646B304}"/>
    <dgm:cxn modelId="{992E933B-80EC-45BF-AE02-71F82836290D}" type="presOf" srcId="{9B3C5E56-A0A4-4CBA-8BDB-812968B2C0C9}" destId="{638CC7A8-9D05-4729-A99D-80BF2213C7E5}" srcOrd="0" destOrd="0" presId="urn:microsoft.com/office/officeart/2018/2/layout/IconLabelList"/>
    <dgm:cxn modelId="{EB9DB167-D261-4824-8586-48C7FD4C44AC}" type="presOf" srcId="{DCDDE0BC-0723-4AF4-B25E-44A67E18B189}" destId="{25B656BE-4247-4FCD-8059-D4EABA7316F1}" srcOrd="0" destOrd="0" presId="urn:microsoft.com/office/officeart/2018/2/layout/IconLabelList"/>
    <dgm:cxn modelId="{C1BA1749-7BFC-4AE3-AFBC-AB0C18FD6FD7}" srcId="{DCDDE0BC-0723-4AF4-B25E-44A67E18B189}" destId="{7AACEE2B-133D-4472-A295-CC6216AB91A7}" srcOrd="0" destOrd="0" parTransId="{C8CEED47-FD7E-45FF-A2C2-FE94C074AD19}" sibTransId="{E994BF79-2FB8-4E9C-B6AC-50F0ECE0479B}"/>
    <dgm:cxn modelId="{E78F2850-872D-4967-A7CF-E4255D35D42A}" type="presOf" srcId="{F66FE0D0-5C3A-4FCD-A480-EDB4694391C1}" destId="{F6826691-A0F9-49E8-8723-A9895FB9F27F}" srcOrd="0" destOrd="0" presId="urn:microsoft.com/office/officeart/2018/2/layout/IconLabelList"/>
    <dgm:cxn modelId="{8A7D89A1-DF43-41EC-B7C8-BF371C4DBCE6}" type="presOf" srcId="{7AACEE2B-133D-4472-A295-CC6216AB91A7}" destId="{7C7F2655-D99C-4049-B36C-6236637A0637}" srcOrd="0" destOrd="0" presId="urn:microsoft.com/office/officeart/2018/2/layout/IconLabelList"/>
    <dgm:cxn modelId="{A72A80AF-7935-4D94-9670-E3B4F0B1480E}" srcId="{DCDDE0BC-0723-4AF4-B25E-44A67E18B189}" destId="{F66FE0D0-5C3A-4FCD-A480-EDB4694391C1}" srcOrd="1" destOrd="0" parTransId="{BF86853F-560C-47CF-85A7-400BA3871412}" sibTransId="{A3F98440-E30A-45CC-9C77-D66AF6A84B71}"/>
    <dgm:cxn modelId="{862F62DA-452D-4411-A60D-11BDFFBB193F}" type="presOf" srcId="{43ADF74C-6998-40D9-995D-0423B65CB292}" destId="{81258152-D809-49A9-8A25-E804B9F8FFE2}" srcOrd="0" destOrd="0" presId="urn:microsoft.com/office/officeart/2018/2/layout/IconLabelList"/>
    <dgm:cxn modelId="{9F9933C5-143C-480B-9754-8C2A18CFD5BD}" type="presParOf" srcId="{25B656BE-4247-4FCD-8059-D4EABA7316F1}" destId="{57354D3A-9AF3-4DB2-AAA9-89AA37B5B555}" srcOrd="0" destOrd="0" presId="urn:microsoft.com/office/officeart/2018/2/layout/IconLabelList"/>
    <dgm:cxn modelId="{425612D2-834C-4587-8755-D1D5B1F03279}" type="presParOf" srcId="{57354D3A-9AF3-4DB2-AAA9-89AA37B5B555}" destId="{4B4B58D9-FFA0-45F0-BBEE-FBF08DE58A9D}" srcOrd="0" destOrd="0" presId="urn:microsoft.com/office/officeart/2018/2/layout/IconLabelList"/>
    <dgm:cxn modelId="{25798063-5331-4847-9597-D40D68C9B70B}" type="presParOf" srcId="{57354D3A-9AF3-4DB2-AAA9-89AA37B5B555}" destId="{8FDB0DE2-7186-4C44-856C-2473A61DCEAD}" srcOrd="1" destOrd="0" presId="urn:microsoft.com/office/officeart/2018/2/layout/IconLabelList"/>
    <dgm:cxn modelId="{47012377-E495-4242-B0D4-F92EEDFF30BA}" type="presParOf" srcId="{57354D3A-9AF3-4DB2-AAA9-89AA37B5B555}" destId="{7C7F2655-D99C-4049-B36C-6236637A0637}" srcOrd="2" destOrd="0" presId="urn:microsoft.com/office/officeart/2018/2/layout/IconLabelList"/>
    <dgm:cxn modelId="{FEE0911F-2044-4214-A4D9-0CB127D366A5}" type="presParOf" srcId="{25B656BE-4247-4FCD-8059-D4EABA7316F1}" destId="{CACCCACD-DBDD-4285-A7A3-D3BF7082644D}" srcOrd="1" destOrd="0" presId="urn:microsoft.com/office/officeart/2018/2/layout/IconLabelList"/>
    <dgm:cxn modelId="{D0D5E42C-ACBB-4C6B-B93F-03B5EE439A4D}" type="presParOf" srcId="{25B656BE-4247-4FCD-8059-D4EABA7316F1}" destId="{E9A1C74D-7E89-40C6-B40F-0190FA5A3CF2}" srcOrd="2" destOrd="0" presId="urn:microsoft.com/office/officeart/2018/2/layout/IconLabelList"/>
    <dgm:cxn modelId="{A3A9B819-1056-4148-B97B-85071FF0D7ED}" type="presParOf" srcId="{E9A1C74D-7E89-40C6-B40F-0190FA5A3CF2}" destId="{71CA808D-9FA2-4EF8-9DA6-44AE183FA05E}" srcOrd="0" destOrd="0" presId="urn:microsoft.com/office/officeart/2018/2/layout/IconLabelList"/>
    <dgm:cxn modelId="{122C2B71-DA74-4518-B648-7AA10BF08D8E}" type="presParOf" srcId="{E9A1C74D-7E89-40C6-B40F-0190FA5A3CF2}" destId="{31FF28B4-6E09-47C7-9046-506765C3F58C}" srcOrd="1" destOrd="0" presId="urn:microsoft.com/office/officeart/2018/2/layout/IconLabelList"/>
    <dgm:cxn modelId="{FC323CEF-AF3D-4B24-A318-F59F7CFD6BB0}" type="presParOf" srcId="{E9A1C74D-7E89-40C6-B40F-0190FA5A3CF2}" destId="{F6826691-A0F9-49E8-8723-A9895FB9F27F}" srcOrd="2" destOrd="0" presId="urn:microsoft.com/office/officeart/2018/2/layout/IconLabelList"/>
    <dgm:cxn modelId="{0C947CD6-B8F0-44EE-8F38-124EC64EAB03}" type="presParOf" srcId="{25B656BE-4247-4FCD-8059-D4EABA7316F1}" destId="{DB6A9D2E-6D68-457A-B138-207E1EF0AABB}" srcOrd="3" destOrd="0" presId="urn:microsoft.com/office/officeart/2018/2/layout/IconLabelList"/>
    <dgm:cxn modelId="{DA209823-0425-473A-BBC7-745EABEEFB40}" type="presParOf" srcId="{25B656BE-4247-4FCD-8059-D4EABA7316F1}" destId="{05DE3BDB-165A-445F-B65B-5C49BF421B3F}" srcOrd="4" destOrd="0" presId="urn:microsoft.com/office/officeart/2018/2/layout/IconLabelList"/>
    <dgm:cxn modelId="{8B94855D-00ED-447D-80EB-52643B5692A8}" type="presParOf" srcId="{05DE3BDB-165A-445F-B65B-5C49BF421B3F}" destId="{83694F61-8ECB-42B8-8D2B-BFF0EC9EA897}" srcOrd="0" destOrd="0" presId="urn:microsoft.com/office/officeart/2018/2/layout/IconLabelList"/>
    <dgm:cxn modelId="{5B56CA8C-637E-428F-8BC6-3A7CFE9B6DC3}" type="presParOf" srcId="{05DE3BDB-165A-445F-B65B-5C49BF421B3F}" destId="{A0126D54-E2BE-4521-966B-BFFB431394CA}" srcOrd="1" destOrd="0" presId="urn:microsoft.com/office/officeart/2018/2/layout/IconLabelList"/>
    <dgm:cxn modelId="{0C240B8B-C7EB-472C-9066-DE057CFAEA8B}" type="presParOf" srcId="{05DE3BDB-165A-445F-B65B-5C49BF421B3F}" destId="{638CC7A8-9D05-4729-A99D-80BF2213C7E5}" srcOrd="2" destOrd="0" presId="urn:microsoft.com/office/officeart/2018/2/layout/IconLabelList"/>
    <dgm:cxn modelId="{90AAAEE0-DEE6-4446-AB0A-0114BF7CB1A2}" type="presParOf" srcId="{25B656BE-4247-4FCD-8059-D4EABA7316F1}" destId="{C0AB4022-F776-43E9-9350-48512D3C3321}" srcOrd="5" destOrd="0" presId="urn:microsoft.com/office/officeart/2018/2/layout/IconLabelList"/>
    <dgm:cxn modelId="{E71E825E-ED0D-4ACE-886A-3F6E85D9631D}" type="presParOf" srcId="{25B656BE-4247-4FCD-8059-D4EABA7316F1}" destId="{3536A34F-195E-4C8D-AFA2-CF3754FF26DD}" srcOrd="6" destOrd="0" presId="urn:microsoft.com/office/officeart/2018/2/layout/IconLabelList"/>
    <dgm:cxn modelId="{E5212B55-7DC1-4A80-9DBF-86625478D0CC}" type="presParOf" srcId="{3536A34F-195E-4C8D-AFA2-CF3754FF26DD}" destId="{0180E61F-B367-4024-9512-4A78140E1217}" srcOrd="0" destOrd="0" presId="urn:microsoft.com/office/officeart/2018/2/layout/IconLabelList"/>
    <dgm:cxn modelId="{73BD443C-41DF-461E-A119-97CFD08ABE73}" type="presParOf" srcId="{3536A34F-195E-4C8D-AFA2-CF3754FF26DD}" destId="{5219F9C4-FE32-4FBD-9369-110968A28859}" srcOrd="1" destOrd="0" presId="urn:microsoft.com/office/officeart/2018/2/layout/IconLabelList"/>
    <dgm:cxn modelId="{DC44267B-3B89-4317-8CF7-ECAF7F94C43F}" type="presParOf" srcId="{3536A34F-195E-4C8D-AFA2-CF3754FF26DD}" destId="{81258152-D809-49A9-8A25-E804B9F8FFE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2895B5-CF62-4D0F-BE20-2A45456740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F09CA7-FE83-4D6D-B03F-7685EAEC255F}">
      <dgm:prSet custT="1"/>
      <dgm:spPr/>
      <dgm:t>
        <a:bodyPr/>
        <a:lstStyle/>
        <a:p>
          <a:r>
            <a:rPr lang="en-US" sz="12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Rainfall, the undifferentiated freshwater resource, is partitioned in a green-water resource as moisture in the unsaturated zone and in a blue-water resource in aquifers, lakes, wetlands, and impoundments (e.g., dams</a:t>
          </a:r>
          <a:r>
            <a:rPr lang="en-US" sz="1200" b="0" i="0" dirty="0">
              <a:solidFill>
                <a:srgbClr val="6C757D"/>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p>
      </dgm:t>
    </dgm:pt>
    <dgm:pt modelId="{6FB9408B-13B7-4CB2-A4A6-70E2E8925218}" type="parTrans" cxnId="{597E7FF7-EDE2-4BB2-9436-4B29796A8814}">
      <dgm:prSet/>
      <dgm:spPr/>
      <dgm:t>
        <a:bodyPr/>
        <a:lstStyle/>
        <a:p>
          <a:endParaRPr lang="en-US"/>
        </a:p>
      </dgm:t>
    </dgm:pt>
    <dgm:pt modelId="{B17E7E8F-04A1-48D1-8E48-80B4C22994E5}" type="sibTrans" cxnId="{597E7FF7-EDE2-4BB2-9436-4B29796A8814}">
      <dgm:prSet/>
      <dgm:spPr/>
      <dgm:t>
        <a:bodyPr/>
        <a:lstStyle/>
        <a:p>
          <a:endParaRPr lang="en-US"/>
        </a:p>
      </dgm:t>
    </dgm:pt>
    <dgm:pt modelId="{CF318DBC-F8D0-4533-9674-0A615AE8E144}">
      <dgm:prSet/>
      <dgm:spPr/>
      <dgm:t>
        <a:bodyPr/>
        <a:lstStyle/>
        <a:p>
          <a:r>
            <a:rPr lang="en-US" b="1" i="0" dirty="0" err="1"/>
            <a:t>Greenwater</a:t>
          </a:r>
          <a:r>
            <a:rPr lang="en-US" b="0" i="0" dirty="0"/>
            <a:t>: Enters  the Economy with Rain and feeds the agriculture sector and the blue water as recharge.</a:t>
          </a:r>
        </a:p>
        <a:p>
          <a:r>
            <a:rPr lang="en-US" b="1" i="0" dirty="0"/>
            <a:t>Blue Water</a:t>
          </a:r>
          <a:r>
            <a:rPr lang="en-US" b="0" i="0" dirty="0"/>
            <a:t>: Uses </a:t>
          </a:r>
          <a:r>
            <a:rPr lang="en-US" b="0" i="0" dirty="0" err="1"/>
            <a:t>greenwater</a:t>
          </a:r>
          <a:r>
            <a:rPr lang="en-US" b="0" i="0" dirty="0"/>
            <a:t> as input of production of agriculture and other economic sectors. It increases the productivity of the activities. </a:t>
          </a:r>
          <a:endParaRPr lang="en-US" dirty="0"/>
        </a:p>
      </dgm:t>
    </dgm:pt>
    <dgm:pt modelId="{F4BCBF20-6BB9-4569-8EF1-18F145107BC7}" type="parTrans" cxnId="{4A0DC270-4A19-40EA-AF6A-F418CB4A7064}">
      <dgm:prSet/>
      <dgm:spPr/>
      <dgm:t>
        <a:bodyPr/>
        <a:lstStyle/>
        <a:p>
          <a:endParaRPr lang="en-US"/>
        </a:p>
      </dgm:t>
    </dgm:pt>
    <dgm:pt modelId="{DA664BAA-6810-4FAC-8478-E793F330B087}" type="sibTrans" cxnId="{4A0DC270-4A19-40EA-AF6A-F418CB4A7064}">
      <dgm:prSet/>
      <dgm:spPr/>
      <dgm:t>
        <a:bodyPr/>
        <a:lstStyle/>
        <a:p>
          <a:endParaRPr lang="en-US"/>
        </a:p>
      </dgm:t>
    </dgm:pt>
    <dgm:pt modelId="{5C492366-4C45-440E-BD77-E7D0CC30A104}">
      <dgm:prSet/>
      <dgm:spPr/>
      <dgm:t>
        <a:bodyPr/>
        <a:lstStyle/>
        <a:p>
          <a:r>
            <a:rPr lang="en-US" b="1" i="0" dirty="0"/>
            <a:t>Activities</a:t>
          </a:r>
          <a:r>
            <a:rPr lang="en-US" b="0" i="0" dirty="0"/>
            <a:t>: Use </a:t>
          </a:r>
          <a:r>
            <a:rPr lang="en-US" b="0" i="0" dirty="0" err="1"/>
            <a:t>Greenwater</a:t>
          </a:r>
          <a:r>
            <a:rPr lang="en-US" b="0" i="0" dirty="0"/>
            <a:t> and Blue water, increase their productivity and pay back to blue water a part of their use. For the part used and not paid for a contingent debt is generated with natural capital, which receives also the part of evapotranspiration.</a:t>
          </a:r>
          <a:endParaRPr lang="en-US" dirty="0"/>
        </a:p>
      </dgm:t>
    </dgm:pt>
    <dgm:pt modelId="{9A51CB41-3C7E-4A63-82D9-B1C643D99168}" type="parTrans" cxnId="{CA1F7AE5-F8D9-4853-AB77-9BAA2591694D}">
      <dgm:prSet/>
      <dgm:spPr/>
      <dgm:t>
        <a:bodyPr/>
        <a:lstStyle/>
        <a:p>
          <a:endParaRPr lang="en-US"/>
        </a:p>
      </dgm:t>
    </dgm:pt>
    <dgm:pt modelId="{5BE70A76-2651-433D-9B7D-A35876F2F447}" type="sibTrans" cxnId="{CA1F7AE5-F8D9-4853-AB77-9BAA2591694D}">
      <dgm:prSet/>
      <dgm:spPr/>
      <dgm:t>
        <a:bodyPr/>
        <a:lstStyle/>
        <a:p>
          <a:endParaRPr lang="en-US"/>
        </a:p>
      </dgm:t>
    </dgm:pt>
    <dgm:pt modelId="{AB728083-F4C2-4387-A65C-79DC1A673934}">
      <dgm:prSet/>
      <dgm:spPr/>
      <dgm:t>
        <a:bodyPr/>
        <a:lstStyle/>
        <a:p>
          <a:r>
            <a:rPr lang="en-US" b="1" i="0" dirty="0"/>
            <a:t>Natural Capital Formation</a:t>
          </a:r>
          <a:r>
            <a:rPr lang="en-US" b="0" i="0" dirty="0"/>
            <a:t>: Includes  recharge and evapotranspiration</a:t>
          </a:r>
          <a:endParaRPr lang="en-US" dirty="0"/>
        </a:p>
      </dgm:t>
    </dgm:pt>
    <dgm:pt modelId="{AE56282C-A72D-4115-A8D7-E67B2F7368FD}" type="parTrans" cxnId="{525B7900-C2D0-484A-A008-1B9C8B474764}">
      <dgm:prSet/>
      <dgm:spPr/>
      <dgm:t>
        <a:bodyPr/>
        <a:lstStyle/>
        <a:p>
          <a:endParaRPr lang="it-IT"/>
        </a:p>
      </dgm:t>
    </dgm:pt>
    <dgm:pt modelId="{F88BB5EF-4E02-4AED-A54F-4AC9FC4D7404}" type="sibTrans" cxnId="{525B7900-C2D0-484A-A008-1B9C8B474764}">
      <dgm:prSet/>
      <dgm:spPr/>
      <dgm:t>
        <a:bodyPr/>
        <a:lstStyle/>
        <a:p>
          <a:endParaRPr lang="it-IT"/>
        </a:p>
      </dgm:t>
    </dgm:pt>
    <dgm:pt modelId="{48FE61A0-D475-420A-8FB0-667A44DEFD3F}" type="pres">
      <dgm:prSet presAssocID="{C12895B5-CF62-4D0F-BE20-2A454567404B}" presName="linear" presStyleCnt="0">
        <dgm:presLayoutVars>
          <dgm:animLvl val="lvl"/>
          <dgm:resizeHandles val="exact"/>
        </dgm:presLayoutVars>
      </dgm:prSet>
      <dgm:spPr/>
    </dgm:pt>
    <dgm:pt modelId="{4A990D7F-E4B7-418D-9513-7554BBF0BB4C}" type="pres">
      <dgm:prSet presAssocID="{E7F09CA7-FE83-4D6D-B03F-7685EAEC255F}" presName="parentText" presStyleLbl="node1" presStyleIdx="0" presStyleCnt="4">
        <dgm:presLayoutVars>
          <dgm:chMax val="0"/>
          <dgm:bulletEnabled val="1"/>
        </dgm:presLayoutVars>
      </dgm:prSet>
      <dgm:spPr/>
    </dgm:pt>
    <dgm:pt modelId="{FF96185C-5E27-4DE4-B7C0-88ED71A843B9}" type="pres">
      <dgm:prSet presAssocID="{B17E7E8F-04A1-48D1-8E48-80B4C22994E5}" presName="spacer" presStyleCnt="0"/>
      <dgm:spPr/>
    </dgm:pt>
    <dgm:pt modelId="{A9AF57BE-591A-4CDA-9BE3-9A0729248B13}" type="pres">
      <dgm:prSet presAssocID="{CF318DBC-F8D0-4533-9674-0A615AE8E144}" presName="parentText" presStyleLbl="node1" presStyleIdx="1" presStyleCnt="4">
        <dgm:presLayoutVars>
          <dgm:chMax val="0"/>
          <dgm:bulletEnabled val="1"/>
        </dgm:presLayoutVars>
      </dgm:prSet>
      <dgm:spPr/>
    </dgm:pt>
    <dgm:pt modelId="{7272AB68-18D4-4D52-B5A6-8292EB3F40D4}" type="pres">
      <dgm:prSet presAssocID="{DA664BAA-6810-4FAC-8478-E793F330B087}" presName="spacer" presStyleCnt="0"/>
      <dgm:spPr/>
    </dgm:pt>
    <dgm:pt modelId="{8CA29592-568B-495A-A396-CAC39666F7B2}" type="pres">
      <dgm:prSet presAssocID="{5C492366-4C45-440E-BD77-E7D0CC30A104}" presName="parentText" presStyleLbl="node1" presStyleIdx="2" presStyleCnt="4">
        <dgm:presLayoutVars>
          <dgm:chMax val="0"/>
          <dgm:bulletEnabled val="1"/>
        </dgm:presLayoutVars>
      </dgm:prSet>
      <dgm:spPr/>
    </dgm:pt>
    <dgm:pt modelId="{9158CB3B-13E2-4018-8D2A-95051A06656C}" type="pres">
      <dgm:prSet presAssocID="{5BE70A76-2651-433D-9B7D-A35876F2F447}" presName="spacer" presStyleCnt="0"/>
      <dgm:spPr/>
    </dgm:pt>
    <dgm:pt modelId="{DFB3A807-DBBE-4C02-990E-AE2AEEA49FC0}" type="pres">
      <dgm:prSet presAssocID="{AB728083-F4C2-4387-A65C-79DC1A673934}" presName="parentText" presStyleLbl="node1" presStyleIdx="3" presStyleCnt="4">
        <dgm:presLayoutVars>
          <dgm:chMax val="0"/>
          <dgm:bulletEnabled val="1"/>
        </dgm:presLayoutVars>
      </dgm:prSet>
      <dgm:spPr/>
    </dgm:pt>
  </dgm:ptLst>
  <dgm:cxnLst>
    <dgm:cxn modelId="{B3374600-6895-4A81-A120-42DDE5B9614B}" type="presOf" srcId="{5C492366-4C45-440E-BD77-E7D0CC30A104}" destId="{8CA29592-568B-495A-A396-CAC39666F7B2}" srcOrd="0" destOrd="0" presId="urn:microsoft.com/office/officeart/2005/8/layout/vList2"/>
    <dgm:cxn modelId="{525B7900-C2D0-484A-A008-1B9C8B474764}" srcId="{C12895B5-CF62-4D0F-BE20-2A454567404B}" destId="{AB728083-F4C2-4387-A65C-79DC1A673934}" srcOrd="3" destOrd="0" parTransId="{AE56282C-A72D-4115-A8D7-E67B2F7368FD}" sibTransId="{F88BB5EF-4E02-4AED-A54F-4AC9FC4D7404}"/>
    <dgm:cxn modelId="{9DB7C726-0603-49EC-B826-8D507178ED61}" type="presOf" srcId="{CF318DBC-F8D0-4533-9674-0A615AE8E144}" destId="{A9AF57BE-591A-4CDA-9BE3-9A0729248B13}" srcOrd="0" destOrd="0" presId="urn:microsoft.com/office/officeart/2005/8/layout/vList2"/>
    <dgm:cxn modelId="{F006863D-88A0-41BE-A105-B855978840A5}" type="presOf" srcId="{AB728083-F4C2-4387-A65C-79DC1A673934}" destId="{DFB3A807-DBBE-4C02-990E-AE2AEEA49FC0}" srcOrd="0" destOrd="0" presId="urn:microsoft.com/office/officeart/2005/8/layout/vList2"/>
    <dgm:cxn modelId="{4A0DC270-4A19-40EA-AF6A-F418CB4A7064}" srcId="{C12895B5-CF62-4D0F-BE20-2A454567404B}" destId="{CF318DBC-F8D0-4533-9674-0A615AE8E144}" srcOrd="1" destOrd="0" parTransId="{F4BCBF20-6BB9-4569-8EF1-18F145107BC7}" sibTransId="{DA664BAA-6810-4FAC-8478-E793F330B087}"/>
    <dgm:cxn modelId="{32CC7598-069E-43BF-BA51-2F143E2FB657}" type="presOf" srcId="{C12895B5-CF62-4D0F-BE20-2A454567404B}" destId="{48FE61A0-D475-420A-8FB0-667A44DEFD3F}" srcOrd="0" destOrd="0" presId="urn:microsoft.com/office/officeart/2005/8/layout/vList2"/>
    <dgm:cxn modelId="{3B5DACA1-6454-450E-AFBF-B5DBA8F16B57}" type="presOf" srcId="{E7F09CA7-FE83-4D6D-B03F-7685EAEC255F}" destId="{4A990D7F-E4B7-418D-9513-7554BBF0BB4C}" srcOrd="0" destOrd="0" presId="urn:microsoft.com/office/officeart/2005/8/layout/vList2"/>
    <dgm:cxn modelId="{CA1F7AE5-F8D9-4853-AB77-9BAA2591694D}" srcId="{C12895B5-CF62-4D0F-BE20-2A454567404B}" destId="{5C492366-4C45-440E-BD77-E7D0CC30A104}" srcOrd="2" destOrd="0" parTransId="{9A51CB41-3C7E-4A63-82D9-B1C643D99168}" sibTransId="{5BE70A76-2651-433D-9B7D-A35876F2F447}"/>
    <dgm:cxn modelId="{597E7FF7-EDE2-4BB2-9436-4B29796A8814}" srcId="{C12895B5-CF62-4D0F-BE20-2A454567404B}" destId="{E7F09CA7-FE83-4D6D-B03F-7685EAEC255F}" srcOrd="0" destOrd="0" parTransId="{6FB9408B-13B7-4CB2-A4A6-70E2E8925218}" sibTransId="{B17E7E8F-04A1-48D1-8E48-80B4C22994E5}"/>
    <dgm:cxn modelId="{6E8F07B9-1F96-4977-8456-4F92834AA263}" type="presParOf" srcId="{48FE61A0-D475-420A-8FB0-667A44DEFD3F}" destId="{4A990D7F-E4B7-418D-9513-7554BBF0BB4C}" srcOrd="0" destOrd="0" presId="urn:microsoft.com/office/officeart/2005/8/layout/vList2"/>
    <dgm:cxn modelId="{26AA41F5-E386-4712-9604-500DF6CEC2AB}" type="presParOf" srcId="{48FE61A0-D475-420A-8FB0-667A44DEFD3F}" destId="{FF96185C-5E27-4DE4-B7C0-88ED71A843B9}" srcOrd="1" destOrd="0" presId="urn:microsoft.com/office/officeart/2005/8/layout/vList2"/>
    <dgm:cxn modelId="{255A4A8B-7C71-4AAD-814C-A43617AC4E99}" type="presParOf" srcId="{48FE61A0-D475-420A-8FB0-667A44DEFD3F}" destId="{A9AF57BE-591A-4CDA-9BE3-9A0729248B13}" srcOrd="2" destOrd="0" presId="urn:microsoft.com/office/officeart/2005/8/layout/vList2"/>
    <dgm:cxn modelId="{2124A17A-4F11-40A3-AB4E-147AACF3D145}" type="presParOf" srcId="{48FE61A0-D475-420A-8FB0-667A44DEFD3F}" destId="{7272AB68-18D4-4D52-B5A6-8292EB3F40D4}" srcOrd="3" destOrd="0" presId="urn:microsoft.com/office/officeart/2005/8/layout/vList2"/>
    <dgm:cxn modelId="{9C08A68A-F9AE-43A6-8F1D-17EF6C993E08}" type="presParOf" srcId="{48FE61A0-D475-420A-8FB0-667A44DEFD3F}" destId="{8CA29592-568B-495A-A396-CAC39666F7B2}" srcOrd="4" destOrd="0" presId="urn:microsoft.com/office/officeart/2005/8/layout/vList2"/>
    <dgm:cxn modelId="{BC3867EF-DDA4-4383-A8C2-0C666DDE596E}" type="presParOf" srcId="{48FE61A0-D475-420A-8FB0-667A44DEFD3F}" destId="{9158CB3B-13E2-4018-8D2A-95051A06656C}" srcOrd="5" destOrd="0" presId="urn:microsoft.com/office/officeart/2005/8/layout/vList2"/>
    <dgm:cxn modelId="{321953AD-FCC0-4833-9553-3E6BD5273FF2}" type="presParOf" srcId="{48FE61A0-D475-420A-8FB0-667A44DEFD3F}" destId="{DFB3A807-DBBE-4C02-990E-AE2AEEA49FC0}" srcOrd="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E6AFF8-EBDD-4340-BCC4-8AA180F8EA73}" type="doc">
      <dgm:prSet loTypeId="urn:microsoft.com/office/officeart/2005/8/layout/process5" loCatId="process" qsTypeId="urn:microsoft.com/office/officeart/2005/8/quickstyle/simple1" qsCatId="simple" csTypeId="urn:microsoft.com/office/officeart/2005/8/colors/colorful1" csCatId="colorful"/>
      <dgm:spPr/>
      <dgm:t>
        <a:bodyPr/>
        <a:lstStyle/>
        <a:p>
          <a:endParaRPr lang="en-US"/>
        </a:p>
      </dgm:t>
    </dgm:pt>
    <dgm:pt modelId="{0675F1BD-FCE4-4625-A46C-E26996F28DB5}">
      <dgm:prSet/>
      <dgm:spPr/>
      <dgm:t>
        <a:bodyPr/>
        <a:lstStyle/>
        <a:p>
          <a:r>
            <a:rPr lang="en-US" b="1" i="0"/>
            <a:t>Purpose</a:t>
          </a:r>
          <a:r>
            <a:rPr lang="en-US" b="0" i="0"/>
            <a:t>: To analyze the economic impact of water resources on global economies (the “cost of inaction”) using a computable general equilibrium approach.</a:t>
          </a:r>
          <a:endParaRPr lang="en-US"/>
        </a:p>
      </dgm:t>
    </dgm:pt>
    <dgm:pt modelId="{F34C7135-5416-4015-8432-38E7C0D80922}" type="parTrans" cxnId="{C18DE189-F1EF-4472-8261-8F004D17916F}">
      <dgm:prSet/>
      <dgm:spPr/>
      <dgm:t>
        <a:bodyPr/>
        <a:lstStyle/>
        <a:p>
          <a:endParaRPr lang="en-US"/>
        </a:p>
      </dgm:t>
    </dgm:pt>
    <dgm:pt modelId="{D885482B-4773-4079-BAB1-F7B4936ACD2B}" type="sibTrans" cxnId="{C18DE189-F1EF-4472-8261-8F004D17916F}">
      <dgm:prSet/>
      <dgm:spPr/>
      <dgm:t>
        <a:bodyPr/>
        <a:lstStyle/>
        <a:p>
          <a:endParaRPr lang="en-US"/>
        </a:p>
      </dgm:t>
    </dgm:pt>
    <dgm:pt modelId="{F76FE600-4D3D-4ABC-A68A-1EDB1F98D446}">
      <dgm:prSet/>
      <dgm:spPr/>
      <dgm:t>
        <a:bodyPr/>
        <a:lstStyle/>
        <a:p>
          <a:r>
            <a:rPr lang="en-US" b="1" i="0"/>
            <a:t>Scope</a:t>
          </a:r>
          <a:r>
            <a:rPr lang="en-US" b="0" i="0"/>
            <a:t>:  To capture essential features of the world economy and relevant interactions between water supply and demand across different sectors and regions of the world economy.</a:t>
          </a:r>
          <a:endParaRPr lang="en-US"/>
        </a:p>
      </dgm:t>
    </dgm:pt>
    <dgm:pt modelId="{C87175F2-5257-42BA-807E-D1782BEC9995}" type="parTrans" cxnId="{A1FF1903-CF4E-4C8F-B67F-781D68543728}">
      <dgm:prSet/>
      <dgm:spPr/>
      <dgm:t>
        <a:bodyPr/>
        <a:lstStyle/>
        <a:p>
          <a:endParaRPr lang="en-US"/>
        </a:p>
      </dgm:t>
    </dgm:pt>
    <dgm:pt modelId="{4F47F537-5EAE-425F-9B7B-8F068791FBDA}" type="sibTrans" cxnId="{A1FF1903-CF4E-4C8F-B67F-781D68543728}">
      <dgm:prSet/>
      <dgm:spPr/>
      <dgm:t>
        <a:bodyPr/>
        <a:lstStyle/>
        <a:p>
          <a:endParaRPr lang="en-US"/>
        </a:p>
      </dgm:t>
    </dgm:pt>
    <dgm:pt modelId="{BCA209E5-1790-4F66-A604-0999C85DA7E7}">
      <dgm:prSet/>
      <dgm:spPr/>
      <dgm:t>
        <a:bodyPr/>
        <a:lstStyle/>
        <a:p>
          <a:r>
            <a:rPr lang="en-US" b="1" i="0"/>
            <a:t>Structure</a:t>
          </a:r>
          <a:r>
            <a:rPr lang="en-US" b="0" i="0"/>
            <a:t>: Incorporates economic activities, consumption patterns, production technologies, and trade relationships.</a:t>
          </a:r>
          <a:endParaRPr lang="en-US"/>
        </a:p>
      </dgm:t>
    </dgm:pt>
    <dgm:pt modelId="{5081B75F-D1CB-4732-B792-203F817BC57E}" type="parTrans" cxnId="{DCE7A302-C9A0-467F-B2E9-82A725CCCFEF}">
      <dgm:prSet/>
      <dgm:spPr/>
      <dgm:t>
        <a:bodyPr/>
        <a:lstStyle/>
        <a:p>
          <a:endParaRPr lang="en-US"/>
        </a:p>
      </dgm:t>
    </dgm:pt>
    <dgm:pt modelId="{9A60A35D-B02C-4189-A271-C623D67DF8EB}" type="sibTrans" cxnId="{DCE7A302-C9A0-467F-B2E9-82A725CCCFEF}">
      <dgm:prSet/>
      <dgm:spPr/>
      <dgm:t>
        <a:bodyPr/>
        <a:lstStyle/>
        <a:p>
          <a:endParaRPr lang="en-US"/>
        </a:p>
      </dgm:t>
    </dgm:pt>
    <dgm:pt modelId="{4FEC73BD-BC98-4042-9425-F72817358C3D}">
      <dgm:prSet/>
      <dgm:spPr/>
      <dgm:t>
        <a:bodyPr/>
        <a:lstStyle/>
        <a:p>
          <a:r>
            <a:rPr lang="en-US" b="1"/>
            <a:t>Main goal</a:t>
          </a:r>
          <a:r>
            <a:rPr lang="en-US" b="0" i="0"/>
            <a:t>: Exploring the economic implications of water scarcity, climate change, and policy interventions on water use.</a:t>
          </a:r>
          <a:endParaRPr lang="en-US"/>
        </a:p>
      </dgm:t>
    </dgm:pt>
    <dgm:pt modelId="{6206F631-3461-4DB9-A461-F9D4319D11E8}" type="parTrans" cxnId="{98CBC51B-090B-4CCF-AD27-F5D52AFE376B}">
      <dgm:prSet/>
      <dgm:spPr/>
      <dgm:t>
        <a:bodyPr/>
        <a:lstStyle/>
        <a:p>
          <a:endParaRPr lang="en-US"/>
        </a:p>
      </dgm:t>
    </dgm:pt>
    <dgm:pt modelId="{B1310D21-AC80-449C-855C-23660A49EAFC}" type="sibTrans" cxnId="{98CBC51B-090B-4CCF-AD27-F5D52AFE376B}">
      <dgm:prSet/>
      <dgm:spPr/>
      <dgm:t>
        <a:bodyPr/>
        <a:lstStyle/>
        <a:p>
          <a:endParaRPr lang="en-US"/>
        </a:p>
      </dgm:t>
    </dgm:pt>
    <dgm:pt modelId="{4CCCA9AC-9C1B-40EF-B99D-278D6C3C5744}" type="pres">
      <dgm:prSet presAssocID="{42E6AFF8-EBDD-4340-BCC4-8AA180F8EA73}" presName="diagram" presStyleCnt="0">
        <dgm:presLayoutVars>
          <dgm:dir/>
          <dgm:resizeHandles val="exact"/>
        </dgm:presLayoutVars>
      </dgm:prSet>
      <dgm:spPr/>
    </dgm:pt>
    <dgm:pt modelId="{1A070179-9636-493B-B072-0FE824CA1940}" type="pres">
      <dgm:prSet presAssocID="{0675F1BD-FCE4-4625-A46C-E26996F28DB5}" presName="node" presStyleLbl="node1" presStyleIdx="0" presStyleCnt="4">
        <dgm:presLayoutVars>
          <dgm:bulletEnabled val="1"/>
        </dgm:presLayoutVars>
      </dgm:prSet>
      <dgm:spPr/>
    </dgm:pt>
    <dgm:pt modelId="{75BE471A-9506-4CB4-BA69-DD3B0C7AAD33}" type="pres">
      <dgm:prSet presAssocID="{D885482B-4773-4079-BAB1-F7B4936ACD2B}" presName="sibTrans" presStyleLbl="sibTrans2D1" presStyleIdx="0" presStyleCnt="3"/>
      <dgm:spPr/>
    </dgm:pt>
    <dgm:pt modelId="{05F600B0-AFC6-4A2D-80DE-EEB3E4122F2D}" type="pres">
      <dgm:prSet presAssocID="{D885482B-4773-4079-BAB1-F7B4936ACD2B}" presName="connectorText" presStyleLbl="sibTrans2D1" presStyleIdx="0" presStyleCnt="3"/>
      <dgm:spPr/>
    </dgm:pt>
    <dgm:pt modelId="{CA784A46-8C0E-49C3-8CDC-647E810100C6}" type="pres">
      <dgm:prSet presAssocID="{F76FE600-4D3D-4ABC-A68A-1EDB1F98D446}" presName="node" presStyleLbl="node1" presStyleIdx="1" presStyleCnt="4">
        <dgm:presLayoutVars>
          <dgm:bulletEnabled val="1"/>
        </dgm:presLayoutVars>
      </dgm:prSet>
      <dgm:spPr/>
    </dgm:pt>
    <dgm:pt modelId="{A594CD25-2CBB-4E2C-B26E-C8E092ABC530}" type="pres">
      <dgm:prSet presAssocID="{4F47F537-5EAE-425F-9B7B-8F068791FBDA}" presName="sibTrans" presStyleLbl="sibTrans2D1" presStyleIdx="1" presStyleCnt="3"/>
      <dgm:spPr/>
    </dgm:pt>
    <dgm:pt modelId="{43315FFF-5A58-4BEE-9CEC-DA84151E0EC3}" type="pres">
      <dgm:prSet presAssocID="{4F47F537-5EAE-425F-9B7B-8F068791FBDA}" presName="connectorText" presStyleLbl="sibTrans2D1" presStyleIdx="1" presStyleCnt="3"/>
      <dgm:spPr/>
    </dgm:pt>
    <dgm:pt modelId="{BDDF6807-989F-4CAC-BE9F-5207B3882E0B}" type="pres">
      <dgm:prSet presAssocID="{BCA209E5-1790-4F66-A604-0999C85DA7E7}" presName="node" presStyleLbl="node1" presStyleIdx="2" presStyleCnt="4">
        <dgm:presLayoutVars>
          <dgm:bulletEnabled val="1"/>
        </dgm:presLayoutVars>
      </dgm:prSet>
      <dgm:spPr/>
    </dgm:pt>
    <dgm:pt modelId="{6BC4B676-50A5-460E-8BC2-A689E5DB6171}" type="pres">
      <dgm:prSet presAssocID="{9A60A35D-B02C-4189-A271-C623D67DF8EB}" presName="sibTrans" presStyleLbl="sibTrans2D1" presStyleIdx="2" presStyleCnt="3"/>
      <dgm:spPr/>
    </dgm:pt>
    <dgm:pt modelId="{295D2F62-475E-4DC2-9D78-3DB3BB1351AB}" type="pres">
      <dgm:prSet presAssocID="{9A60A35D-B02C-4189-A271-C623D67DF8EB}" presName="connectorText" presStyleLbl="sibTrans2D1" presStyleIdx="2" presStyleCnt="3"/>
      <dgm:spPr/>
    </dgm:pt>
    <dgm:pt modelId="{A7AC42DF-E334-4893-B40D-514A4EAC240C}" type="pres">
      <dgm:prSet presAssocID="{4FEC73BD-BC98-4042-9425-F72817358C3D}" presName="node" presStyleLbl="node1" presStyleIdx="3" presStyleCnt="4">
        <dgm:presLayoutVars>
          <dgm:bulletEnabled val="1"/>
        </dgm:presLayoutVars>
      </dgm:prSet>
      <dgm:spPr/>
    </dgm:pt>
  </dgm:ptLst>
  <dgm:cxnLst>
    <dgm:cxn modelId="{DCE7A302-C9A0-467F-B2E9-82A725CCCFEF}" srcId="{42E6AFF8-EBDD-4340-BCC4-8AA180F8EA73}" destId="{BCA209E5-1790-4F66-A604-0999C85DA7E7}" srcOrd="2" destOrd="0" parTransId="{5081B75F-D1CB-4732-B792-203F817BC57E}" sibTransId="{9A60A35D-B02C-4189-A271-C623D67DF8EB}"/>
    <dgm:cxn modelId="{36FD1403-78ED-49C9-8569-DD4BBE13FD81}" type="presOf" srcId="{9A60A35D-B02C-4189-A271-C623D67DF8EB}" destId="{6BC4B676-50A5-460E-8BC2-A689E5DB6171}" srcOrd="0" destOrd="0" presId="urn:microsoft.com/office/officeart/2005/8/layout/process5"/>
    <dgm:cxn modelId="{A1FF1903-CF4E-4C8F-B67F-781D68543728}" srcId="{42E6AFF8-EBDD-4340-BCC4-8AA180F8EA73}" destId="{F76FE600-4D3D-4ABC-A68A-1EDB1F98D446}" srcOrd="1" destOrd="0" parTransId="{C87175F2-5257-42BA-807E-D1782BEC9995}" sibTransId="{4F47F537-5EAE-425F-9B7B-8F068791FBDA}"/>
    <dgm:cxn modelId="{98CBC51B-090B-4CCF-AD27-F5D52AFE376B}" srcId="{42E6AFF8-EBDD-4340-BCC4-8AA180F8EA73}" destId="{4FEC73BD-BC98-4042-9425-F72817358C3D}" srcOrd="3" destOrd="0" parTransId="{6206F631-3461-4DB9-A461-F9D4319D11E8}" sibTransId="{B1310D21-AC80-449C-855C-23660A49EAFC}"/>
    <dgm:cxn modelId="{3CD55F72-A31E-4DD8-9F50-7E712CCE6F76}" type="presOf" srcId="{9A60A35D-B02C-4189-A271-C623D67DF8EB}" destId="{295D2F62-475E-4DC2-9D78-3DB3BB1351AB}" srcOrd="1" destOrd="0" presId="urn:microsoft.com/office/officeart/2005/8/layout/process5"/>
    <dgm:cxn modelId="{DF797781-C762-46C1-94B0-BC9A4740127B}" type="presOf" srcId="{D885482B-4773-4079-BAB1-F7B4936ACD2B}" destId="{75BE471A-9506-4CB4-BA69-DD3B0C7AAD33}" srcOrd="0" destOrd="0" presId="urn:microsoft.com/office/officeart/2005/8/layout/process5"/>
    <dgm:cxn modelId="{C18DE189-F1EF-4472-8261-8F004D17916F}" srcId="{42E6AFF8-EBDD-4340-BCC4-8AA180F8EA73}" destId="{0675F1BD-FCE4-4625-A46C-E26996F28DB5}" srcOrd="0" destOrd="0" parTransId="{F34C7135-5416-4015-8432-38E7C0D80922}" sibTransId="{D885482B-4773-4079-BAB1-F7B4936ACD2B}"/>
    <dgm:cxn modelId="{F214DC98-E07D-4DA3-BC7A-1786F7EA8710}" type="presOf" srcId="{BCA209E5-1790-4F66-A604-0999C85DA7E7}" destId="{BDDF6807-989F-4CAC-BE9F-5207B3882E0B}" srcOrd="0" destOrd="0" presId="urn:microsoft.com/office/officeart/2005/8/layout/process5"/>
    <dgm:cxn modelId="{34C364A2-076F-427E-B400-693E89261DC5}" type="presOf" srcId="{4F47F537-5EAE-425F-9B7B-8F068791FBDA}" destId="{43315FFF-5A58-4BEE-9CEC-DA84151E0EC3}" srcOrd="1" destOrd="0" presId="urn:microsoft.com/office/officeart/2005/8/layout/process5"/>
    <dgm:cxn modelId="{178127B5-42B9-4411-A660-7B235F0E565B}" type="presOf" srcId="{D885482B-4773-4079-BAB1-F7B4936ACD2B}" destId="{05F600B0-AFC6-4A2D-80DE-EEB3E4122F2D}" srcOrd="1" destOrd="0" presId="urn:microsoft.com/office/officeart/2005/8/layout/process5"/>
    <dgm:cxn modelId="{CFC036C2-3EF7-496A-B95A-3B18C1FD70CF}" type="presOf" srcId="{0675F1BD-FCE4-4625-A46C-E26996F28DB5}" destId="{1A070179-9636-493B-B072-0FE824CA1940}" srcOrd="0" destOrd="0" presId="urn:microsoft.com/office/officeart/2005/8/layout/process5"/>
    <dgm:cxn modelId="{1854F8E2-04CB-40BD-A02E-A995198A28CA}" type="presOf" srcId="{F76FE600-4D3D-4ABC-A68A-1EDB1F98D446}" destId="{CA784A46-8C0E-49C3-8CDC-647E810100C6}" srcOrd="0" destOrd="0" presId="urn:microsoft.com/office/officeart/2005/8/layout/process5"/>
    <dgm:cxn modelId="{512425F8-47AC-4D8C-9902-2AE85506985A}" type="presOf" srcId="{4F47F537-5EAE-425F-9B7B-8F068791FBDA}" destId="{A594CD25-2CBB-4E2C-B26E-C8E092ABC530}" srcOrd="0" destOrd="0" presId="urn:microsoft.com/office/officeart/2005/8/layout/process5"/>
    <dgm:cxn modelId="{58B96AFB-F375-4225-BA40-8352136114C0}" type="presOf" srcId="{4FEC73BD-BC98-4042-9425-F72817358C3D}" destId="{A7AC42DF-E334-4893-B40D-514A4EAC240C}" srcOrd="0" destOrd="0" presId="urn:microsoft.com/office/officeart/2005/8/layout/process5"/>
    <dgm:cxn modelId="{7F3439FD-9B9C-4948-82D0-7E5F97E6EDB0}" type="presOf" srcId="{42E6AFF8-EBDD-4340-BCC4-8AA180F8EA73}" destId="{4CCCA9AC-9C1B-40EF-B99D-278D6C3C5744}" srcOrd="0" destOrd="0" presId="urn:microsoft.com/office/officeart/2005/8/layout/process5"/>
    <dgm:cxn modelId="{9CA4455E-5946-4096-8E68-77CB3BC3C9C1}" type="presParOf" srcId="{4CCCA9AC-9C1B-40EF-B99D-278D6C3C5744}" destId="{1A070179-9636-493B-B072-0FE824CA1940}" srcOrd="0" destOrd="0" presId="urn:microsoft.com/office/officeart/2005/8/layout/process5"/>
    <dgm:cxn modelId="{B126ACC1-28F3-44E8-9F2E-B035FCCA7DDD}" type="presParOf" srcId="{4CCCA9AC-9C1B-40EF-B99D-278D6C3C5744}" destId="{75BE471A-9506-4CB4-BA69-DD3B0C7AAD33}" srcOrd="1" destOrd="0" presId="urn:microsoft.com/office/officeart/2005/8/layout/process5"/>
    <dgm:cxn modelId="{347676CD-553E-49DF-8D12-0FA623CA2D96}" type="presParOf" srcId="{75BE471A-9506-4CB4-BA69-DD3B0C7AAD33}" destId="{05F600B0-AFC6-4A2D-80DE-EEB3E4122F2D}" srcOrd="0" destOrd="0" presId="urn:microsoft.com/office/officeart/2005/8/layout/process5"/>
    <dgm:cxn modelId="{F146D8CE-D7AF-4C1B-9CA2-24A537355278}" type="presParOf" srcId="{4CCCA9AC-9C1B-40EF-B99D-278D6C3C5744}" destId="{CA784A46-8C0E-49C3-8CDC-647E810100C6}" srcOrd="2" destOrd="0" presId="urn:microsoft.com/office/officeart/2005/8/layout/process5"/>
    <dgm:cxn modelId="{B7DF7A36-8CF2-42E3-994A-2C0E31264C72}" type="presParOf" srcId="{4CCCA9AC-9C1B-40EF-B99D-278D6C3C5744}" destId="{A594CD25-2CBB-4E2C-B26E-C8E092ABC530}" srcOrd="3" destOrd="0" presId="urn:microsoft.com/office/officeart/2005/8/layout/process5"/>
    <dgm:cxn modelId="{BEDE6383-518D-47CF-A143-82DF2621C2F7}" type="presParOf" srcId="{A594CD25-2CBB-4E2C-B26E-C8E092ABC530}" destId="{43315FFF-5A58-4BEE-9CEC-DA84151E0EC3}" srcOrd="0" destOrd="0" presId="urn:microsoft.com/office/officeart/2005/8/layout/process5"/>
    <dgm:cxn modelId="{CC6EC11D-BA5D-4450-A410-657A4D4A41D7}" type="presParOf" srcId="{4CCCA9AC-9C1B-40EF-B99D-278D6C3C5744}" destId="{BDDF6807-989F-4CAC-BE9F-5207B3882E0B}" srcOrd="4" destOrd="0" presId="urn:microsoft.com/office/officeart/2005/8/layout/process5"/>
    <dgm:cxn modelId="{89333EA7-BD97-458D-8735-9502CAE630DA}" type="presParOf" srcId="{4CCCA9AC-9C1B-40EF-B99D-278D6C3C5744}" destId="{6BC4B676-50A5-460E-8BC2-A689E5DB6171}" srcOrd="5" destOrd="0" presId="urn:microsoft.com/office/officeart/2005/8/layout/process5"/>
    <dgm:cxn modelId="{B5CDA2C8-DD54-4098-A586-C5416DA8944E}" type="presParOf" srcId="{6BC4B676-50A5-460E-8BC2-A689E5DB6171}" destId="{295D2F62-475E-4DC2-9D78-3DB3BB1351AB}" srcOrd="0" destOrd="0" presId="urn:microsoft.com/office/officeart/2005/8/layout/process5"/>
    <dgm:cxn modelId="{8170D501-71F3-4D52-94F2-E50263A7A73C}" type="presParOf" srcId="{4CCCA9AC-9C1B-40EF-B99D-278D6C3C5744}" destId="{A7AC42DF-E334-4893-B40D-514A4EAC240C}"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DF15E6-EF8F-4F42-A91C-D95B27C803B6}"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EC206B34-8B21-44D6-B88A-77B7570A3E56}">
      <dgm:prSet/>
      <dgm:spPr/>
      <dgm:t>
        <a:bodyPr/>
        <a:lstStyle/>
        <a:p>
          <a:pPr>
            <a:lnSpc>
              <a:spcPct val="100000"/>
            </a:lnSpc>
          </a:pPr>
          <a:r>
            <a:rPr lang="en-US" b="1" i="0"/>
            <a:t>Data Integration</a:t>
          </a:r>
          <a:r>
            <a:rPr lang="en-US" b="0" i="0"/>
            <a:t>: Uses data from main statistical sources (e.g.</a:t>
          </a:r>
          <a:r>
            <a:rPr lang="en-US"/>
            <a:t>, </a:t>
          </a:r>
          <a:r>
            <a:rPr lang="en-US" b="0" i="0"/>
            <a:t>FAO, Water Footprint Network),  biophysical models, economic databases, econometric estimates and climate change projections.</a:t>
          </a:r>
          <a:endParaRPr lang="en-US"/>
        </a:p>
      </dgm:t>
    </dgm:pt>
    <dgm:pt modelId="{B31C63A1-8DE0-4EF2-B9A8-4737D24B102E}" type="parTrans" cxnId="{36451853-37A9-4738-BB19-7059D9F92C54}">
      <dgm:prSet/>
      <dgm:spPr/>
      <dgm:t>
        <a:bodyPr/>
        <a:lstStyle/>
        <a:p>
          <a:endParaRPr lang="en-US"/>
        </a:p>
      </dgm:t>
    </dgm:pt>
    <dgm:pt modelId="{850A2CBB-2386-4F91-BE8F-6A4C43A2A2B1}" type="sibTrans" cxnId="{36451853-37A9-4738-BB19-7059D9F92C54}">
      <dgm:prSet/>
      <dgm:spPr/>
      <dgm:t>
        <a:bodyPr/>
        <a:lstStyle/>
        <a:p>
          <a:pPr>
            <a:lnSpc>
              <a:spcPct val="100000"/>
            </a:lnSpc>
          </a:pPr>
          <a:endParaRPr lang="en-US"/>
        </a:p>
      </dgm:t>
    </dgm:pt>
    <dgm:pt modelId="{1EAEE4F7-0570-484D-9E84-BABD68DDEA9F}">
      <dgm:prSet/>
      <dgm:spPr/>
      <dgm:t>
        <a:bodyPr/>
        <a:lstStyle/>
        <a:p>
          <a:pPr>
            <a:lnSpc>
              <a:spcPct val="100000"/>
            </a:lnSpc>
          </a:pPr>
          <a:r>
            <a:rPr lang="en-US" b="1" i="0"/>
            <a:t>Sectoral Detail</a:t>
          </a:r>
          <a:r>
            <a:rPr lang="en-US" b="0" i="0"/>
            <a:t>: Includes detailed representation of water-intensive sectors like agriculture, energy, and manufacturing for 165 countries.</a:t>
          </a:r>
          <a:endParaRPr lang="en-US"/>
        </a:p>
      </dgm:t>
    </dgm:pt>
    <dgm:pt modelId="{6D54B28D-E39A-4A1B-8BC4-EE0631A6DE56}" type="parTrans" cxnId="{B5DAA399-47FD-418B-85B4-EFF978A4ACBC}">
      <dgm:prSet/>
      <dgm:spPr/>
      <dgm:t>
        <a:bodyPr/>
        <a:lstStyle/>
        <a:p>
          <a:endParaRPr lang="en-US"/>
        </a:p>
      </dgm:t>
    </dgm:pt>
    <dgm:pt modelId="{A5F7B429-9D54-4EE9-AEF8-FF06FD5D6DE8}" type="sibTrans" cxnId="{B5DAA399-47FD-418B-85B4-EFF978A4ACBC}">
      <dgm:prSet/>
      <dgm:spPr/>
      <dgm:t>
        <a:bodyPr/>
        <a:lstStyle/>
        <a:p>
          <a:pPr>
            <a:lnSpc>
              <a:spcPct val="100000"/>
            </a:lnSpc>
          </a:pPr>
          <a:endParaRPr lang="en-US"/>
        </a:p>
      </dgm:t>
    </dgm:pt>
    <dgm:pt modelId="{4E9A6102-BF40-4657-A2A7-C69F2621F69A}">
      <dgm:prSet/>
      <dgm:spPr/>
      <dgm:t>
        <a:bodyPr/>
        <a:lstStyle/>
        <a:p>
          <a:pPr>
            <a:lnSpc>
              <a:spcPct val="100000"/>
            </a:lnSpc>
          </a:pPr>
          <a:r>
            <a:rPr lang="en-US" b="1" i="0" dirty="0"/>
            <a:t>Behavioral Assumptions</a:t>
          </a:r>
          <a:r>
            <a:rPr lang="en-US" b="0" i="0" dirty="0"/>
            <a:t>: Assumes bounded rationality, i.e.,  profit-maximizing producers and utility-maximizing consumers subject to resource and institutional constraints.  </a:t>
          </a:r>
          <a:endParaRPr lang="en-US" dirty="0"/>
        </a:p>
      </dgm:t>
    </dgm:pt>
    <dgm:pt modelId="{566BB13F-918B-448B-BF3C-4E98456829F0}" type="parTrans" cxnId="{1B359DB3-A1F0-4120-A63F-C4EABC8706BC}">
      <dgm:prSet/>
      <dgm:spPr/>
      <dgm:t>
        <a:bodyPr/>
        <a:lstStyle/>
        <a:p>
          <a:endParaRPr lang="en-US"/>
        </a:p>
      </dgm:t>
    </dgm:pt>
    <dgm:pt modelId="{08739F6A-F3F0-4847-84DB-E2E36FB646BF}" type="sibTrans" cxnId="{1B359DB3-A1F0-4120-A63F-C4EABC8706BC}">
      <dgm:prSet/>
      <dgm:spPr/>
      <dgm:t>
        <a:bodyPr/>
        <a:lstStyle/>
        <a:p>
          <a:pPr>
            <a:lnSpc>
              <a:spcPct val="100000"/>
            </a:lnSpc>
          </a:pPr>
          <a:endParaRPr lang="en-US"/>
        </a:p>
      </dgm:t>
    </dgm:pt>
    <dgm:pt modelId="{F5DBAB73-9E19-4E9A-BA58-7D8F707702ED}">
      <dgm:prSet/>
      <dgm:spPr/>
      <dgm:t>
        <a:bodyPr/>
        <a:lstStyle/>
        <a:p>
          <a:pPr>
            <a:lnSpc>
              <a:spcPct val="100000"/>
            </a:lnSpc>
          </a:pPr>
          <a:r>
            <a:rPr lang="en-US" b="1" i="0"/>
            <a:t>Market Equilibrium</a:t>
          </a:r>
          <a:r>
            <a:rPr lang="en-US" b="0" i="0"/>
            <a:t>: Determines both  market and nonmarket (shadow) water prices based on the balance of supply and demand, taking into account water trading and transportation costs.</a:t>
          </a:r>
          <a:endParaRPr lang="en-US"/>
        </a:p>
      </dgm:t>
    </dgm:pt>
    <dgm:pt modelId="{70AA764F-B2DB-44BF-BF8D-1F50D7CC8F7E}" type="parTrans" cxnId="{5E5D46C7-ED2C-4A68-8EAC-C6BC81DD7DDD}">
      <dgm:prSet/>
      <dgm:spPr/>
      <dgm:t>
        <a:bodyPr/>
        <a:lstStyle/>
        <a:p>
          <a:endParaRPr lang="en-US"/>
        </a:p>
      </dgm:t>
    </dgm:pt>
    <dgm:pt modelId="{40895C65-951F-4AC7-847B-0C80572FA567}" type="sibTrans" cxnId="{5E5D46C7-ED2C-4A68-8EAC-C6BC81DD7DDD}">
      <dgm:prSet/>
      <dgm:spPr/>
      <dgm:t>
        <a:bodyPr/>
        <a:lstStyle/>
        <a:p>
          <a:endParaRPr lang="en-US"/>
        </a:p>
      </dgm:t>
    </dgm:pt>
    <dgm:pt modelId="{2DBA080A-00D1-4FB0-97C7-A646C09AA723}" type="pres">
      <dgm:prSet presAssocID="{1FDF15E6-EF8F-4F42-A91C-D95B27C803B6}" presName="root" presStyleCnt="0">
        <dgm:presLayoutVars>
          <dgm:dir/>
          <dgm:resizeHandles val="exact"/>
        </dgm:presLayoutVars>
      </dgm:prSet>
      <dgm:spPr/>
    </dgm:pt>
    <dgm:pt modelId="{67F58F7D-BFAB-4761-88CF-A3648434B25B}" type="pres">
      <dgm:prSet presAssocID="{1FDF15E6-EF8F-4F42-A91C-D95B27C803B6}" presName="container" presStyleCnt="0">
        <dgm:presLayoutVars>
          <dgm:dir/>
          <dgm:resizeHandles val="exact"/>
        </dgm:presLayoutVars>
      </dgm:prSet>
      <dgm:spPr/>
    </dgm:pt>
    <dgm:pt modelId="{83808160-5321-42B6-B876-38B4CFB31502}" type="pres">
      <dgm:prSet presAssocID="{EC206B34-8B21-44D6-B88A-77B7570A3E56}" presName="compNode" presStyleCnt="0"/>
      <dgm:spPr/>
    </dgm:pt>
    <dgm:pt modelId="{66F3B702-4893-4B2B-836A-FC9D2D97AF9D}" type="pres">
      <dgm:prSet presAssocID="{EC206B34-8B21-44D6-B88A-77B7570A3E56}" presName="iconBgRect" presStyleLbl="bgShp" presStyleIdx="0" presStyleCnt="4"/>
      <dgm:spPr/>
    </dgm:pt>
    <dgm:pt modelId="{42C5B2C9-3680-4A60-A6A0-E1F980F6E60C}" type="pres">
      <dgm:prSet presAssocID="{EC206B34-8B21-44D6-B88A-77B7570A3E5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rver"/>
        </a:ext>
      </dgm:extLst>
    </dgm:pt>
    <dgm:pt modelId="{DDBCA9ED-90A0-495D-85C2-29C3902DA73F}" type="pres">
      <dgm:prSet presAssocID="{EC206B34-8B21-44D6-B88A-77B7570A3E56}" presName="spaceRect" presStyleCnt="0"/>
      <dgm:spPr/>
    </dgm:pt>
    <dgm:pt modelId="{FD087A7C-6A9C-445C-83AC-6935F7C7D1FA}" type="pres">
      <dgm:prSet presAssocID="{EC206B34-8B21-44D6-B88A-77B7570A3E56}" presName="textRect" presStyleLbl="revTx" presStyleIdx="0" presStyleCnt="4">
        <dgm:presLayoutVars>
          <dgm:chMax val="1"/>
          <dgm:chPref val="1"/>
        </dgm:presLayoutVars>
      </dgm:prSet>
      <dgm:spPr/>
    </dgm:pt>
    <dgm:pt modelId="{45851D28-5553-4A10-810E-B7DFFF5D6131}" type="pres">
      <dgm:prSet presAssocID="{850A2CBB-2386-4F91-BE8F-6A4C43A2A2B1}" presName="sibTrans" presStyleLbl="sibTrans2D1" presStyleIdx="0" presStyleCnt="0"/>
      <dgm:spPr/>
    </dgm:pt>
    <dgm:pt modelId="{8343AF87-594D-43DF-8412-232322783E10}" type="pres">
      <dgm:prSet presAssocID="{1EAEE4F7-0570-484D-9E84-BABD68DDEA9F}" presName="compNode" presStyleCnt="0"/>
      <dgm:spPr/>
    </dgm:pt>
    <dgm:pt modelId="{72F6BC19-A367-4988-BA7A-25E51BEACA3A}" type="pres">
      <dgm:prSet presAssocID="{1EAEE4F7-0570-484D-9E84-BABD68DDEA9F}" presName="iconBgRect" presStyleLbl="bgShp" presStyleIdx="1" presStyleCnt="4"/>
      <dgm:spPr/>
    </dgm:pt>
    <dgm:pt modelId="{759A0D5B-6860-47C4-9EC2-978001FDCF95}" type="pres">
      <dgm:prSet presAssocID="{1EAEE4F7-0570-484D-9E84-BABD68DDEA9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rm scene"/>
        </a:ext>
      </dgm:extLst>
    </dgm:pt>
    <dgm:pt modelId="{703AA885-74DA-4703-ABAA-47015313D560}" type="pres">
      <dgm:prSet presAssocID="{1EAEE4F7-0570-484D-9E84-BABD68DDEA9F}" presName="spaceRect" presStyleCnt="0"/>
      <dgm:spPr/>
    </dgm:pt>
    <dgm:pt modelId="{CA9E416B-E5BD-4BFB-9D90-33EE0DAEC9FF}" type="pres">
      <dgm:prSet presAssocID="{1EAEE4F7-0570-484D-9E84-BABD68DDEA9F}" presName="textRect" presStyleLbl="revTx" presStyleIdx="1" presStyleCnt="4">
        <dgm:presLayoutVars>
          <dgm:chMax val="1"/>
          <dgm:chPref val="1"/>
        </dgm:presLayoutVars>
      </dgm:prSet>
      <dgm:spPr/>
    </dgm:pt>
    <dgm:pt modelId="{FB63DC55-F775-4349-985D-5768E6FA3B14}" type="pres">
      <dgm:prSet presAssocID="{A5F7B429-9D54-4EE9-AEF8-FF06FD5D6DE8}" presName="sibTrans" presStyleLbl="sibTrans2D1" presStyleIdx="0" presStyleCnt="0"/>
      <dgm:spPr/>
    </dgm:pt>
    <dgm:pt modelId="{F9215510-5B7C-4174-893A-39E722CB26CA}" type="pres">
      <dgm:prSet presAssocID="{4E9A6102-BF40-4657-A2A7-C69F2621F69A}" presName="compNode" presStyleCnt="0"/>
      <dgm:spPr/>
    </dgm:pt>
    <dgm:pt modelId="{AEDF0B9B-2EEB-4968-9119-BB12485B5757}" type="pres">
      <dgm:prSet presAssocID="{4E9A6102-BF40-4657-A2A7-C69F2621F69A}" presName="iconBgRect" presStyleLbl="bgShp" presStyleIdx="2" presStyleCnt="4"/>
      <dgm:spPr/>
    </dgm:pt>
    <dgm:pt modelId="{CD9F1B99-A792-44A1-BD69-FEDC27E29210}" type="pres">
      <dgm:prSet presAssocID="{4E9A6102-BF40-4657-A2A7-C69F2621F69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E81F172A-CF52-4B8E-B996-15DCA442A8B0}" type="pres">
      <dgm:prSet presAssocID="{4E9A6102-BF40-4657-A2A7-C69F2621F69A}" presName="spaceRect" presStyleCnt="0"/>
      <dgm:spPr/>
    </dgm:pt>
    <dgm:pt modelId="{DA897184-4654-40BB-B4DA-48C0967DDA0B}" type="pres">
      <dgm:prSet presAssocID="{4E9A6102-BF40-4657-A2A7-C69F2621F69A}" presName="textRect" presStyleLbl="revTx" presStyleIdx="2" presStyleCnt="4">
        <dgm:presLayoutVars>
          <dgm:chMax val="1"/>
          <dgm:chPref val="1"/>
        </dgm:presLayoutVars>
      </dgm:prSet>
      <dgm:spPr/>
    </dgm:pt>
    <dgm:pt modelId="{3C8E8F0C-7308-4DF2-9ADB-182AB22642E6}" type="pres">
      <dgm:prSet presAssocID="{08739F6A-F3F0-4847-84DB-E2E36FB646BF}" presName="sibTrans" presStyleLbl="sibTrans2D1" presStyleIdx="0" presStyleCnt="0"/>
      <dgm:spPr/>
    </dgm:pt>
    <dgm:pt modelId="{8BB2CB82-D38B-49AD-8C1C-DA578C3C9B82}" type="pres">
      <dgm:prSet presAssocID="{F5DBAB73-9E19-4E9A-BA58-7D8F707702ED}" presName="compNode" presStyleCnt="0"/>
      <dgm:spPr/>
    </dgm:pt>
    <dgm:pt modelId="{9A2FBC7A-F366-41BC-A0A8-BD14388136FA}" type="pres">
      <dgm:prSet presAssocID="{F5DBAB73-9E19-4E9A-BA58-7D8F707702ED}" presName="iconBgRect" presStyleLbl="bgShp" presStyleIdx="3" presStyleCnt="4"/>
      <dgm:spPr/>
    </dgm:pt>
    <dgm:pt modelId="{5A994AAC-BDF6-4DE2-9966-10C1281FDD00}" type="pres">
      <dgm:prSet presAssocID="{F5DBAB73-9E19-4E9A-BA58-7D8F707702E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E61C5C90-8020-42B0-B40F-D7970C6630AF}" type="pres">
      <dgm:prSet presAssocID="{F5DBAB73-9E19-4E9A-BA58-7D8F707702ED}" presName="spaceRect" presStyleCnt="0"/>
      <dgm:spPr/>
    </dgm:pt>
    <dgm:pt modelId="{C0AED079-3A1C-4338-B6F1-3223317DBA04}" type="pres">
      <dgm:prSet presAssocID="{F5DBAB73-9E19-4E9A-BA58-7D8F707702ED}" presName="textRect" presStyleLbl="revTx" presStyleIdx="3" presStyleCnt="4">
        <dgm:presLayoutVars>
          <dgm:chMax val="1"/>
          <dgm:chPref val="1"/>
        </dgm:presLayoutVars>
      </dgm:prSet>
      <dgm:spPr/>
    </dgm:pt>
  </dgm:ptLst>
  <dgm:cxnLst>
    <dgm:cxn modelId="{6C179104-267D-4679-BBEB-A2F0B0A7AAD4}" type="presOf" srcId="{1FDF15E6-EF8F-4F42-A91C-D95B27C803B6}" destId="{2DBA080A-00D1-4FB0-97C7-A646C09AA723}" srcOrd="0" destOrd="0" presId="urn:microsoft.com/office/officeart/2018/2/layout/IconCircleList"/>
    <dgm:cxn modelId="{1867182B-A9F1-4BFE-A429-68FB4F5BE6F9}" type="presOf" srcId="{08739F6A-F3F0-4847-84DB-E2E36FB646BF}" destId="{3C8E8F0C-7308-4DF2-9ADB-182AB22642E6}" srcOrd="0" destOrd="0" presId="urn:microsoft.com/office/officeart/2018/2/layout/IconCircleList"/>
    <dgm:cxn modelId="{43D70D3B-1B02-45F6-90A6-9E2A1CD35B69}" type="presOf" srcId="{850A2CBB-2386-4F91-BE8F-6A4C43A2A2B1}" destId="{45851D28-5553-4A10-810E-B7DFFF5D6131}" srcOrd="0" destOrd="0" presId="urn:microsoft.com/office/officeart/2018/2/layout/IconCircleList"/>
    <dgm:cxn modelId="{36451853-37A9-4738-BB19-7059D9F92C54}" srcId="{1FDF15E6-EF8F-4F42-A91C-D95B27C803B6}" destId="{EC206B34-8B21-44D6-B88A-77B7570A3E56}" srcOrd="0" destOrd="0" parTransId="{B31C63A1-8DE0-4EF2-B9A8-4737D24B102E}" sibTransId="{850A2CBB-2386-4F91-BE8F-6A4C43A2A2B1}"/>
    <dgm:cxn modelId="{F6AB9556-5EDC-40F6-81BA-12C6E858627A}" type="presOf" srcId="{F5DBAB73-9E19-4E9A-BA58-7D8F707702ED}" destId="{C0AED079-3A1C-4338-B6F1-3223317DBA04}" srcOrd="0" destOrd="0" presId="urn:microsoft.com/office/officeart/2018/2/layout/IconCircleList"/>
    <dgm:cxn modelId="{929FD77B-0F2E-473B-A7AC-FF5B6372A864}" type="presOf" srcId="{4E9A6102-BF40-4657-A2A7-C69F2621F69A}" destId="{DA897184-4654-40BB-B4DA-48C0967DDA0B}" srcOrd="0" destOrd="0" presId="urn:microsoft.com/office/officeart/2018/2/layout/IconCircleList"/>
    <dgm:cxn modelId="{862CD78B-38AA-4154-B324-7225623D0568}" type="presOf" srcId="{EC206B34-8B21-44D6-B88A-77B7570A3E56}" destId="{FD087A7C-6A9C-445C-83AC-6935F7C7D1FA}" srcOrd="0" destOrd="0" presId="urn:microsoft.com/office/officeart/2018/2/layout/IconCircleList"/>
    <dgm:cxn modelId="{B5DAA399-47FD-418B-85B4-EFF978A4ACBC}" srcId="{1FDF15E6-EF8F-4F42-A91C-D95B27C803B6}" destId="{1EAEE4F7-0570-484D-9E84-BABD68DDEA9F}" srcOrd="1" destOrd="0" parTransId="{6D54B28D-E39A-4A1B-8BC4-EE0631A6DE56}" sibTransId="{A5F7B429-9D54-4EE9-AEF8-FF06FD5D6DE8}"/>
    <dgm:cxn modelId="{295470AB-BC26-4F1E-BBA7-59C8FCBC47A0}" type="presOf" srcId="{1EAEE4F7-0570-484D-9E84-BABD68DDEA9F}" destId="{CA9E416B-E5BD-4BFB-9D90-33EE0DAEC9FF}" srcOrd="0" destOrd="0" presId="urn:microsoft.com/office/officeart/2018/2/layout/IconCircleList"/>
    <dgm:cxn modelId="{1B359DB3-A1F0-4120-A63F-C4EABC8706BC}" srcId="{1FDF15E6-EF8F-4F42-A91C-D95B27C803B6}" destId="{4E9A6102-BF40-4657-A2A7-C69F2621F69A}" srcOrd="2" destOrd="0" parTransId="{566BB13F-918B-448B-BF3C-4E98456829F0}" sibTransId="{08739F6A-F3F0-4847-84DB-E2E36FB646BF}"/>
    <dgm:cxn modelId="{5E5D46C7-ED2C-4A68-8EAC-C6BC81DD7DDD}" srcId="{1FDF15E6-EF8F-4F42-A91C-D95B27C803B6}" destId="{F5DBAB73-9E19-4E9A-BA58-7D8F707702ED}" srcOrd="3" destOrd="0" parTransId="{70AA764F-B2DB-44BF-BF8D-1F50D7CC8F7E}" sibTransId="{40895C65-951F-4AC7-847B-0C80572FA567}"/>
    <dgm:cxn modelId="{0F36DDFF-0E99-470E-91A9-D42459DA8B3F}" type="presOf" srcId="{A5F7B429-9D54-4EE9-AEF8-FF06FD5D6DE8}" destId="{FB63DC55-F775-4349-985D-5768E6FA3B14}" srcOrd="0" destOrd="0" presId="urn:microsoft.com/office/officeart/2018/2/layout/IconCircleList"/>
    <dgm:cxn modelId="{C9C3DF48-B4EF-4C46-A998-90703F8FCE36}" type="presParOf" srcId="{2DBA080A-00D1-4FB0-97C7-A646C09AA723}" destId="{67F58F7D-BFAB-4761-88CF-A3648434B25B}" srcOrd="0" destOrd="0" presId="urn:microsoft.com/office/officeart/2018/2/layout/IconCircleList"/>
    <dgm:cxn modelId="{C7613CF2-952D-4611-8D57-E6481F590E93}" type="presParOf" srcId="{67F58F7D-BFAB-4761-88CF-A3648434B25B}" destId="{83808160-5321-42B6-B876-38B4CFB31502}" srcOrd="0" destOrd="0" presId="urn:microsoft.com/office/officeart/2018/2/layout/IconCircleList"/>
    <dgm:cxn modelId="{B1895500-0609-43FB-BEC7-71343EC6FB80}" type="presParOf" srcId="{83808160-5321-42B6-B876-38B4CFB31502}" destId="{66F3B702-4893-4B2B-836A-FC9D2D97AF9D}" srcOrd="0" destOrd="0" presId="urn:microsoft.com/office/officeart/2018/2/layout/IconCircleList"/>
    <dgm:cxn modelId="{7D552E6D-56B4-40F8-8BA6-0AD918F779D7}" type="presParOf" srcId="{83808160-5321-42B6-B876-38B4CFB31502}" destId="{42C5B2C9-3680-4A60-A6A0-E1F980F6E60C}" srcOrd="1" destOrd="0" presId="urn:microsoft.com/office/officeart/2018/2/layout/IconCircleList"/>
    <dgm:cxn modelId="{0A770CD1-3D14-4FE6-8F59-6EE67E68DF3B}" type="presParOf" srcId="{83808160-5321-42B6-B876-38B4CFB31502}" destId="{DDBCA9ED-90A0-495D-85C2-29C3902DA73F}" srcOrd="2" destOrd="0" presId="urn:microsoft.com/office/officeart/2018/2/layout/IconCircleList"/>
    <dgm:cxn modelId="{37566773-5219-4805-93ED-C0A8366944FF}" type="presParOf" srcId="{83808160-5321-42B6-B876-38B4CFB31502}" destId="{FD087A7C-6A9C-445C-83AC-6935F7C7D1FA}" srcOrd="3" destOrd="0" presId="urn:microsoft.com/office/officeart/2018/2/layout/IconCircleList"/>
    <dgm:cxn modelId="{9401D98C-4FC4-40CA-990A-E6E4019D2983}" type="presParOf" srcId="{67F58F7D-BFAB-4761-88CF-A3648434B25B}" destId="{45851D28-5553-4A10-810E-B7DFFF5D6131}" srcOrd="1" destOrd="0" presId="urn:microsoft.com/office/officeart/2018/2/layout/IconCircleList"/>
    <dgm:cxn modelId="{DE1555BA-7625-49D2-8FFC-426BB0B78C30}" type="presParOf" srcId="{67F58F7D-BFAB-4761-88CF-A3648434B25B}" destId="{8343AF87-594D-43DF-8412-232322783E10}" srcOrd="2" destOrd="0" presId="urn:microsoft.com/office/officeart/2018/2/layout/IconCircleList"/>
    <dgm:cxn modelId="{9BD95A9B-E582-4A43-800F-37CD86D9F0FB}" type="presParOf" srcId="{8343AF87-594D-43DF-8412-232322783E10}" destId="{72F6BC19-A367-4988-BA7A-25E51BEACA3A}" srcOrd="0" destOrd="0" presId="urn:microsoft.com/office/officeart/2018/2/layout/IconCircleList"/>
    <dgm:cxn modelId="{90D8A6F0-D48E-4021-AE8C-87551F4C96E5}" type="presParOf" srcId="{8343AF87-594D-43DF-8412-232322783E10}" destId="{759A0D5B-6860-47C4-9EC2-978001FDCF95}" srcOrd="1" destOrd="0" presId="urn:microsoft.com/office/officeart/2018/2/layout/IconCircleList"/>
    <dgm:cxn modelId="{168A1E5F-D561-4612-AD43-4A59F2339417}" type="presParOf" srcId="{8343AF87-594D-43DF-8412-232322783E10}" destId="{703AA885-74DA-4703-ABAA-47015313D560}" srcOrd="2" destOrd="0" presId="urn:microsoft.com/office/officeart/2018/2/layout/IconCircleList"/>
    <dgm:cxn modelId="{F06E1F9D-943B-4DB7-A0BA-EB604967F467}" type="presParOf" srcId="{8343AF87-594D-43DF-8412-232322783E10}" destId="{CA9E416B-E5BD-4BFB-9D90-33EE0DAEC9FF}" srcOrd="3" destOrd="0" presId="urn:microsoft.com/office/officeart/2018/2/layout/IconCircleList"/>
    <dgm:cxn modelId="{6EFCEB62-A98A-4AF8-82F7-58DD69C3D51F}" type="presParOf" srcId="{67F58F7D-BFAB-4761-88CF-A3648434B25B}" destId="{FB63DC55-F775-4349-985D-5768E6FA3B14}" srcOrd="3" destOrd="0" presId="urn:microsoft.com/office/officeart/2018/2/layout/IconCircleList"/>
    <dgm:cxn modelId="{92D6C131-5E72-43A3-AA4F-72495E583301}" type="presParOf" srcId="{67F58F7D-BFAB-4761-88CF-A3648434B25B}" destId="{F9215510-5B7C-4174-893A-39E722CB26CA}" srcOrd="4" destOrd="0" presId="urn:microsoft.com/office/officeart/2018/2/layout/IconCircleList"/>
    <dgm:cxn modelId="{2527B710-2DE0-4D87-8BD5-A4ED75852075}" type="presParOf" srcId="{F9215510-5B7C-4174-893A-39E722CB26CA}" destId="{AEDF0B9B-2EEB-4968-9119-BB12485B5757}" srcOrd="0" destOrd="0" presId="urn:microsoft.com/office/officeart/2018/2/layout/IconCircleList"/>
    <dgm:cxn modelId="{CE6A8318-51FB-4E45-B5D9-6E45F8CAE9C1}" type="presParOf" srcId="{F9215510-5B7C-4174-893A-39E722CB26CA}" destId="{CD9F1B99-A792-44A1-BD69-FEDC27E29210}" srcOrd="1" destOrd="0" presId="urn:microsoft.com/office/officeart/2018/2/layout/IconCircleList"/>
    <dgm:cxn modelId="{06CFA06C-42F8-41E7-A00E-FCB30A8BD577}" type="presParOf" srcId="{F9215510-5B7C-4174-893A-39E722CB26CA}" destId="{E81F172A-CF52-4B8E-B996-15DCA442A8B0}" srcOrd="2" destOrd="0" presId="urn:microsoft.com/office/officeart/2018/2/layout/IconCircleList"/>
    <dgm:cxn modelId="{9526C0C1-8448-41BB-9299-F82207A3CF9E}" type="presParOf" srcId="{F9215510-5B7C-4174-893A-39E722CB26CA}" destId="{DA897184-4654-40BB-B4DA-48C0967DDA0B}" srcOrd="3" destOrd="0" presId="urn:microsoft.com/office/officeart/2018/2/layout/IconCircleList"/>
    <dgm:cxn modelId="{2DA1B1F9-4C2D-488B-B0A7-CB293229E09E}" type="presParOf" srcId="{67F58F7D-BFAB-4761-88CF-A3648434B25B}" destId="{3C8E8F0C-7308-4DF2-9ADB-182AB22642E6}" srcOrd="5" destOrd="0" presId="urn:microsoft.com/office/officeart/2018/2/layout/IconCircleList"/>
    <dgm:cxn modelId="{A2D5F390-6460-46FD-9C6B-CF352CE4D7DE}" type="presParOf" srcId="{67F58F7D-BFAB-4761-88CF-A3648434B25B}" destId="{8BB2CB82-D38B-49AD-8C1C-DA578C3C9B82}" srcOrd="6" destOrd="0" presId="urn:microsoft.com/office/officeart/2018/2/layout/IconCircleList"/>
    <dgm:cxn modelId="{3DE12517-861D-455B-A06D-E1714DBC2ADE}" type="presParOf" srcId="{8BB2CB82-D38B-49AD-8C1C-DA578C3C9B82}" destId="{9A2FBC7A-F366-41BC-A0A8-BD14388136FA}" srcOrd="0" destOrd="0" presId="urn:microsoft.com/office/officeart/2018/2/layout/IconCircleList"/>
    <dgm:cxn modelId="{3EE2021A-F8A4-4446-AB22-F16FECED76C8}" type="presParOf" srcId="{8BB2CB82-D38B-49AD-8C1C-DA578C3C9B82}" destId="{5A994AAC-BDF6-4DE2-9966-10C1281FDD00}" srcOrd="1" destOrd="0" presId="urn:microsoft.com/office/officeart/2018/2/layout/IconCircleList"/>
    <dgm:cxn modelId="{2B070897-A714-429F-91E4-7F2D6CF1E2EF}" type="presParOf" srcId="{8BB2CB82-D38B-49AD-8C1C-DA578C3C9B82}" destId="{E61C5C90-8020-42B0-B40F-D7970C6630AF}" srcOrd="2" destOrd="0" presId="urn:microsoft.com/office/officeart/2018/2/layout/IconCircleList"/>
    <dgm:cxn modelId="{C1FAF6B0-77E9-4CF4-9CB4-30D582A348D9}" type="presParOf" srcId="{8BB2CB82-D38B-49AD-8C1C-DA578C3C9B82}" destId="{C0AED079-3A1C-4338-B6F1-3223317DBA0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90D7F-E4B7-418D-9513-7554BBF0BB4C}">
      <dsp:nvSpPr>
        <dsp:cNvPr id="0" name=""/>
        <dsp:cNvSpPr/>
      </dsp:nvSpPr>
      <dsp:spPr>
        <a:xfrm>
          <a:off x="0" y="496202"/>
          <a:ext cx="4992818" cy="7698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dirty="0"/>
            <a:t>Purpose</a:t>
          </a:r>
          <a:r>
            <a:rPr lang="en-US" sz="1400" b="0" i="0" kern="1200" dirty="0"/>
            <a:t>: To analyze the economic impact of water resources on global economies (the “cost of inaction”) using a computable general equilibrium approach.</a:t>
          </a:r>
          <a:endParaRPr lang="en-US" sz="1400" kern="1200" dirty="0"/>
        </a:p>
      </dsp:txBody>
      <dsp:txXfrm>
        <a:off x="37581" y="533783"/>
        <a:ext cx="4917656" cy="694697"/>
      </dsp:txXfrm>
    </dsp:sp>
    <dsp:sp modelId="{A9AF57BE-591A-4CDA-9BE3-9A0729248B13}">
      <dsp:nvSpPr>
        <dsp:cNvPr id="0" name=""/>
        <dsp:cNvSpPr/>
      </dsp:nvSpPr>
      <dsp:spPr>
        <a:xfrm>
          <a:off x="0" y="1306382"/>
          <a:ext cx="4992818" cy="7698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a:t>Scope</a:t>
          </a:r>
          <a:r>
            <a:rPr lang="en-US" sz="1400" b="0" i="0" kern="1200"/>
            <a:t>:  To capture essential features of the world economy and relevant interactions between water supply and demand across different sectors and regions of the world economy.</a:t>
          </a:r>
          <a:endParaRPr lang="en-US" sz="1400" kern="1200"/>
        </a:p>
      </dsp:txBody>
      <dsp:txXfrm>
        <a:off x="37581" y="1343963"/>
        <a:ext cx="4917656" cy="694697"/>
      </dsp:txXfrm>
    </dsp:sp>
    <dsp:sp modelId="{8CA29592-568B-495A-A396-CAC39666F7B2}">
      <dsp:nvSpPr>
        <dsp:cNvPr id="0" name=""/>
        <dsp:cNvSpPr/>
      </dsp:nvSpPr>
      <dsp:spPr>
        <a:xfrm>
          <a:off x="0" y="2116562"/>
          <a:ext cx="4992818" cy="7698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a:t>Structure</a:t>
          </a:r>
          <a:r>
            <a:rPr lang="en-US" sz="1400" b="0" i="0" kern="1200"/>
            <a:t>: Incorporates economic activities, consumption patterns, production technologies, and trade relationships.</a:t>
          </a:r>
          <a:endParaRPr lang="en-US" sz="1400" kern="1200"/>
        </a:p>
      </dsp:txBody>
      <dsp:txXfrm>
        <a:off x="37581" y="2154143"/>
        <a:ext cx="4917656" cy="694697"/>
      </dsp:txXfrm>
    </dsp:sp>
    <dsp:sp modelId="{7CF27704-587F-4645-A67F-10C4029D0B26}">
      <dsp:nvSpPr>
        <dsp:cNvPr id="0" name=""/>
        <dsp:cNvSpPr/>
      </dsp:nvSpPr>
      <dsp:spPr>
        <a:xfrm>
          <a:off x="0" y="2926742"/>
          <a:ext cx="4992818" cy="7698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Main goal</a:t>
          </a:r>
          <a:r>
            <a:rPr lang="en-US" sz="1400" b="0" i="0" kern="1200"/>
            <a:t>: Exploring the economic implications of water scarcity, climate change, and policy interventions on water use.</a:t>
          </a:r>
          <a:endParaRPr lang="en-US" sz="1400" kern="1200"/>
        </a:p>
      </dsp:txBody>
      <dsp:txXfrm>
        <a:off x="37581" y="2964323"/>
        <a:ext cx="4917656" cy="694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B58D9-FFA0-45F0-BBEE-FBF08DE58A9D}">
      <dsp:nvSpPr>
        <dsp:cNvPr id="0" name=""/>
        <dsp:cNvSpPr/>
      </dsp:nvSpPr>
      <dsp:spPr>
        <a:xfrm>
          <a:off x="752566" y="761498"/>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7F2655-D99C-4049-B36C-6236637A0637}">
      <dsp:nvSpPr>
        <dsp:cNvPr id="0" name=""/>
        <dsp:cNvSpPr/>
      </dsp:nvSpPr>
      <dsp:spPr>
        <a:xfrm>
          <a:off x="100682" y="2228963"/>
          <a:ext cx="2370489" cy="120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TWU world SAM estimates account for direct and indirect water uses from intermediate goods as well as from final consumption (from households, government and other institutions).</a:t>
          </a:r>
        </a:p>
      </dsp:txBody>
      <dsp:txXfrm>
        <a:off x="100682" y="2228963"/>
        <a:ext cx="2370489" cy="1202343"/>
      </dsp:txXfrm>
    </dsp:sp>
    <dsp:sp modelId="{71CA808D-9FA2-4EF8-9DA6-44AE183FA05E}">
      <dsp:nvSpPr>
        <dsp:cNvPr id="0" name=""/>
        <dsp:cNvSpPr/>
      </dsp:nvSpPr>
      <dsp:spPr>
        <a:xfrm>
          <a:off x="3537891" y="761498"/>
          <a:ext cx="1066720" cy="1066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826691-A0F9-49E8-8723-A9895FB9F27F}">
      <dsp:nvSpPr>
        <dsp:cNvPr id="0" name=""/>
        <dsp:cNvSpPr/>
      </dsp:nvSpPr>
      <dsp:spPr>
        <a:xfrm>
          <a:off x="2886007" y="2228963"/>
          <a:ext cx="2370489" cy="120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The SAM estimates presented assume that household and government consumption are endogenous and only capital formation is determined independently as a consequence of autonomous, forward-looking decisions.</a:t>
          </a:r>
        </a:p>
      </dsp:txBody>
      <dsp:txXfrm>
        <a:off x="2886007" y="2228963"/>
        <a:ext cx="2370489" cy="1202343"/>
      </dsp:txXfrm>
    </dsp:sp>
    <dsp:sp modelId="{83694F61-8ECB-42B8-8D2B-BFF0EC9EA897}">
      <dsp:nvSpPr>
        <dsp:cNvPr id="0" name=""/>
        <dsp:cNvSpPr/>
      </dsp:nvSpPr>
      <dsp:spPr>
        <a:xfrm>
          <a:off x="6323216" y="761498"/>
          <a:ext cx="1066720" cy="1066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8CC7A8-9D05-4729-A99D-80BF2213C7E5}">
      <dsp:nvSpPr>
        <dsp:cNvPr id="0" name=""/>
        <dsp:cNvSpPr/>
      </dsp:nvSpPr>
      <dsp:spPr>
        <a:xfrm>
          <a:off x="5671332" y="2228963"/>
          <a:ext cx="2370489" cy="120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Therefore, the SAM estimates  compute the amount of direct and indirect uses of water along the value chains (backward linkages) and the final consumption (forward linkages)  generated by yearly exogenous capital formation.  </a:t>
          </a:r>
        </a:p>
      </dsp:txBody>
      <dsp:txXfrm>
        <a:off x="5671332" y="2228963"/>
        <a:ext cx="2370489" cy="1202343"/>
      </dsp:txXfrm>
    </dsp:sp>
    <dsp:sp modelId="{0180E61F-B367-4024-9512-4A78140E1217}">
      <dsp:nvSpPr>
        <dsp:cNvPr id="0" name=""/>
        <dsp:cNvSpPr/>
      </dsp:nvSpPr>
      <dsp:spPr>
        <a:xfrm>
          <a:off x="9108541" y="761498"/>
          <a:ext cx="1066720" cy="1066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258152-D809-49A9-8A25-E804B9F8FFE2}">
      <dsp:nvSpPr>
        <dsp:cNvPr id="0" name=""/>
        <dsp:cNvSpPr/>
      </dsp:nvSpPr>
      <dsp:spPr>
        <a:xfrm>
          <a:off x="8456657" y="2228963"/>
          <a:ext cx="2370489" cy="120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SAM data: GTAP Database 11; data from 2017</a:t>
          </a:r>
          <a:r>
            <a:rPr lang="en-US" sz="1100" kern="1200"/>
            <a:t>, 9 </a:t>
          </a:r>
          <a:r>
            <a:rPr lang="en-US" sz="1100" kern="1200" dirty="0" err="1"/>
            <a:t>Macroregions</a:t>
          </a:r>
          <a:r>
            <a:rPr lang="en-US" sz="1100" kern="1200" dirty="0"/>
            <a:t> plus Rest of the </a:t>
          </a:r>
          <a:r>
            <a:rPr lang="en-US" sz="1100" kern="1200" dirty="0">
              <a:solidFill>
                <a:schemeClr val="tx1"/>
              </a:solidFill>
            </a:rPr>
            <a:t>World, 12 commodities </a:t>
          </a:r>
          <a:r>
            <a:rPr lang="en-US" sz="1100" kern="1200" dirty="0"/>
            <a:t>per region, 12 activities per region, 3 institutions per region (Households, Government, Capital Formation), taxes, tariffs and international trade.  </a:t>
          </a:r>
        </a:p>
      </dsp:txBody>
      <dsp:txXfrm>
        <a:off x="8456657" y="2228963"/>
        <a:ext cx="2370489" cy="1202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90D7F-E4B7-418D-9513-7554BBF0BB4C}">
      <dsp:nvSpPr>
        <dsp:cNvPr id="0" name=""/>
        <dsp:cNvSpPr/>
      </dsp:nvSpPr>
      <dsp:spPr>
        <a:xfrm>
          <a:off x="0" y="166864"/>
          <a:ext cx="4651005" cy="8494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Rainfall, the undifferentiated freshwater resource, is partitioned in a green-water resource as moisture in the unsaturated zone and in a blue-water resource in aquifers, lakes, wetlands, and impoundments (e.g., dams</a:t>
          </a:r>
          <a:r>
            <a:rPr lang="en-US" sz="1200" b="0" i="0" kern="1200" dirty="0">
              <a:solidFill>
                <a:srgbClr val="6C757D"/>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200" dirty="0"/>
        </a:p>
      </dsp:txBody>
      <dsp:txXfrm>
        <a:off x="41465" y="208329"/>
        <a:ext cx="4568075" cy="766490"/>
      </dsp:txXfrm>
    </dsp:sp>
    <dsp:sp modelId="{A9AF57BE-591A-4CDA-9BE3-9A0729248B13}">
      <dsp:nvSpPr>
        <dsp:cNvPr id="0" name=""/>
        <dsp:cNvSpPr/>
      </dsp:nvSpPr>
      <dsp:spPr>
        <a:xfrm>
          <a:off x="0" y="1047964"/>
          <a:ext cx="4651005" cy="8494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i="0" kern="1200" dirty="0" err="1"/>
            <a:t>Greenwater</a:t>
          </a:r>
          <a:r>
            <a:rPr lang="en-US" sz="1100" b="0" i="0" kern="1200" dirty="0"/>
            <a:t>: Enters  the Economy with Rain and feeds the agriculture sector and the blue water as recharge.</a:t>
          </a:r>
        </a:p>
        <a:p>
          <a:pPr marL="0" lvl="0" indent="0" algn="l" defTabSz="488950">
            <a:lnSpc>
              <a:spcPct val="90000"/>
            </a:lnSpc>
            <a:spcBef>
              <a:spcPct val="0"/>
            </a:spcBef>
            <a:spcAft>
              <a:spcPct val="35000"/>
            </a:spcAft>
            <a:buNone/>
          </a:pPr>
          <a:r>
            <a:rPr lang="en-US" sz="1100" b="1" i="0" kern="1200" dirty="0"/>
            <a:t>Blue Water</a:t>
          </a:r>
          <a:r>
            <a:rPr lang="en-US" sz="1100" b="0" i="0" kern="1200" dirty="0"/>
            <a:t>: Uses </a:t>
          </a:r>
          <a:r>
            <a:rPr lang="en-US" sz="1100" b="0" i="0" kern="1200" dirty="0" err="1"/>
            <a:t>greenwater</a:t>
          </a:r>
          <a:r>
            <a:rPr lang="en-US" sz="1100" b="0" i="0" kern="1200" dirty="0"/>
            <a:t> as input of production of agriculture and other economic sectors. It increases the productivity of the activities. </a:t>
          </a:r>
          <a:endParaRPr lang="en-US" sz="1100" kern="1200" dirty="0"/>
        </a:p>
      </dsp:txBody>
      <dsp:txXfrm>
        <a:off x="41465" y="1089429"/>
        <a:ext cx="4568075" cy="766490"/>
      </dsp:txXfrm>
    </dsp:sp>
    <dsp:sp modelId="{8CA29592-568B-495A-A396-CAC39666F7B2}">
      <dsp:nvSpPr>
        <dsp:cNvPr id="0" name=""/>
        <dsp:cNvSpPr/>
      </dsp:nvSpPr>
      <dsp:spPr>
        <a:xfrm>
          <a:off x="0" y="1929065"/>
          <a:ext cx="4651005" cy="8494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i="0" kern="1200" dirty="0"/>
            <a:t>Activities</a:t>
          </a:r>
          <a:r>
            <a:rPr lang="en-US" sz="1100" b="0" i="0" kern="1200" dirty="0"/>
            <a:t>: Use </a:t>
          </a:r>
          <a:r>
            <a:rPr lang="en-US" sz="1100" b="0" i="0" kern="1200" dirty="0" err="1"/>
            <a:t>Greenwater</a:t>
          </a:r>
          <a:r>
            <a:rPr lang="en-US" sz="1100" b="0" i="0" kern="1200" dirty="0"/>
            <a:t> and Blue water, increase their productivity and pay back to blue water a part of their use. For the part used and not paid for a contingent debt is generated with natural capital, which receives also the part of evapotranspiration.</a:t>
          </a:r>
          <a:endParaRPr lang="en-US" sz="1100" kern="1200" dirty="0"/>
        </a:p>
      </dsp:txBody>
      <dsp:txXfrm>
        <a:off x="41465" y="1970530"/>
        <a:ext cx="4568075" cy="766490"/>
      </dsp:txXfrm>
    </dsp:sp>
    <dsp:sp modelId="{DFB3A807-DBBE-4C02-990E-AE2AEEA49FC0}">
      <dsp:nvSpPr>
        <dsp:cNvPr id="0" name=""/>
        <dsp:cNvSpPr/>
      </dsp:nvSpPr>
      <dsp:spPr>
        <a:xfrm>
          <a:off x="0" y="2810165"/>
          <a:ext cx="4651005" cy="8494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i="0" kern="1200" dirty="0"/>
            <a:t>Natural Capital Formation</a:t>
          </a:r>
          <a:r>
            <a:rPr lang="en-US" sz="1100" b="0" i="0" kern="1200" dirty="0"/>
            <a:t>: Includes  recharge and evapotranspiration</a:t>
          </a:r>
          <a:endParaRPr lang="en-US" sz="1100" kern="1200" dirty="0"/>
        </a:p>
      </dsp:txBody>
      <dsp:txXfrm>
        <a:off x="41465" y="2851630"/>
        <a:ext cx="4568075" cy="766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70179-9636-493B-B072-0FE824CA1940}">
      <dsp:nvSpPr>
        <dsp:cNvPr id="0" name=""/>
        <dsp:cNvSpPr/>
      </dsp:nvSpPr>
      <dsp:spPr>
        <a:xfrm>
          <a:off x="1243" y="1080997"/>
          <a:ext cx="2652260" cy="159135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t>Purpose</a:t>
          </a:r>
          <a:r>
            <a:rPr lang="en-US" sz="1400" b="0" i="0" kern="1200"/>
            <a:t>: To analyze the economic impact of water resources on global economies (the “cost of inaction”) using a computable general equilibrium approach.</a:t>
          </a:r>
          <a:endParaRPr lang="en-US" sz="1400" kern="1200"/>
        </a:p>
      </dsp:txBody>
      <dsp:txXfrm>
        <a:off x="47852" y="1127606"/>
        <a:ext cx="2559042" cy="1498138"/>
      </dsp:txXfrm>
    </dsp:sp>
    <dsp:sp modelId="{75BE471A-9506-4CB4-BA69-DD3B0C7AAD33}">
      <dsp:nvSpPr>
        <dsp:cNvPr id="0" name=""/>
        <dsp:cNvSpPr/>
      </dsp:nvSpPr>
      <dsp:spPr>
        <a:xfrm>
          <a:off x="2886903" y="1547795"/>
          <a:ext cx="562279" cy="6577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886903" y="1679347"/>
        <a:ext cx="393595" cy="394656"/>
      </dsp:txXfrm>
    </dsp:sp>
    <dsp:sp modelId="{CA784A46-8C0E-49C3-8CDC-647E810100C6}">
      <dsp:nvSpPr>
        <dsp:cNvPr id="0" name=""/>
        <dsp:cNvSpPr/>
      </dsp:nvSpPr>
      <dsp:spPr>
        <a:xfrm>
          <a:off x="3714408" y="1080997"/>
          <a:ext cx="2652260" cy="159135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t>Scope</a:t>
          </a:r>
          <a:r>
            <a:rPr lang="en-US" sz="1400" b="0" i="0" kern="1200"/>
            <a:t>:  To capture essential features of the world economy and relevant interactions between water supply and demand across different sectors and regions of the world economy.</a:t>
          </a:r>
          <a:endParaRPr lang="en-US" sz="1400" kern="1200"/>
        </a:p>
      </dsp:txBody>
      <dsp:txXfrm>
        <a:off x="3761017" y="1127606"/>
        <a:ext cx="2559042" cy="1498138"/>
      </dsp:txXfrm>
    </dsp:sp>
    <dsp:sp modelId="{A594CD25-2CBB-4E2C-B26E-C8E092ABC530}">
      <dsp:nvSpPr>
        <dsp:cNvPr id="0" name=""/>
        <dsp:cNvSpPr/>
      </dsp:nvSpPr>
      <dsp:spPr>
        <a:xfrm rot="5400000">
          <a:off x="4759399" y="2858012"/>
          <a:ext cx="562279" cy="65776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4843211" y="2905752"/>
        <a:ext cx="394656" cy="393595"/>
      </dsp:txXfrm>
    </dsp:sp>
    <dsp:sp modelId="{BDDF6807-989F-4CAC-BE9F-5207B3882E0B}">
      <dsp:nvSpPr>
        <dsp:cNvPr id="0" name=""/>
        <dsp:cNvSpPr/>
      </dsp:nvSpPr>
      <dsp:spPr>
        <a:xfrm>
          <a:off x="3714408" y="3733258"/>
          <a:ext cx="2652260" cy="1591356"/>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t>Structure</a:t>
          </a:r>
          <a:r>
            <a:rPr lang="en-US" sz="1400" b="0" i="0" kern="1200"/>
            <a:t>: Incorporates economic activities, consumption patterns, production technologies, and trade relationships.</a:t>
          </a:r>
          <a:endParaRPr lang="en-US" sz="1400" kern="1200"/>
        </a:p>
      </dsp:txBody>
      <dsp:txXfrm>
        <a:off x="3761017" y="3779867"/>
        <a:ext cx="2559042" cy="1498138"/>
      </dsp:txXfrm>
    </dsp:sp>
    <dsp:sp modelId="{6BC4B676-50A5-460E-8BC2-A689E5DB6171}">
      <dsp:nvSpPr>
        <dsp:cNvPr id="0" name=""/>
        <dsp:cNvSpPr/>
      </dsp:nvSpPr>
      <dsp:spPr>
        <a:xfrm rot="10800000">
          <a:off x="2918730" y="4200056"/>
          <a:ext cx="562279" cy="65776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087414" y="4331608"/>
        <a:ext cx="393595" cy="394656"/>
      </dsp:txXfrm>
    </dsp:sp>
    <dsp:sp modelId="{A7AC42DF-E334-4893-B40D-514A4EAC240C}">
      <dsp:nvSpPr>
        <dsp:cNvPr id="0" name=""/>
        <dsp:cNvSpPr/>
      </dsp:nvSpPr>
      <dsp:spPr>
        <a:xfrm>
          <a:off x="1243" y="3733258"/>
          <a:ext cx="2652260" cy="159135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Main goal</a:t>
          </a:r>
          <a:r>
            <a:rPr lang="en-US" sz="1400" b="0" i="0" kern="1200"/>
            <a:t>: Exploring the economic implications of water scarcity, climate change, and policy interventions on water use.</a:t>
          </a:r>
          <a:endParaRPr lang="en-US" sz="1400" kern="1200"/>
        </a:p>
      </dsp:txBody>
      <dsp:txXfrm>
        <a:off x="47852" y="3779867"/>
        <a:ext cx="2559042" cy="1498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3B702-4893-4B2B-836A-FC9D2D97AF9D}">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C5B2C9-3680-4A60-A6A0-E1F980F6E60C}">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087A7C-6A9C-445C-83AC-6935F7C7D1FA}">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i="0" kern="1200"/>
            <a:t>Data Integration</a:t>
          </a:r>
          <a:r>
            <a:rPr lang="en-US" sz="1400" b="0" i="0" kern="1200"/>
            <a:t>: Uses data from main statistical sources (e.g.</a:t>
          </a:r>
          <a:r>
            <a:rPr lang="en-US" sz="1400" kern="1200"/>
            <a:t>, </a:t>
          </a:r>
          <a:r>
            <a:rPr lang="en-US" sz="1400" b="0" i="0" kern="1200"/>
            <a:t>FAO, Water Footprint Network),  biophysical models, economic databases, econometric estimates and climate change projections.</a:t>
          </a:r>
          <a:endParaRPr lang="en-US" sz="1400" kern="1200"/>
        </a:p>
      </dsp:txBody>
      <dsp:txXfrm>
        <a:off x="1948202" y="368029"/>
        <a:ext cx="3233964" cy="1371985"/>
      </dsp:txXfrm>
    </dsp:sp>
    <dsp:sp modelId="{72F6BC19-A367-4988-BA7A-25E51BEACA3A}">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9A0D5B-6860-47C4-9EC2-978001FDCF95}">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9E416B-E5BD-4BFB-9D90-33EE0DAEC9FF}">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i="0" kern="1200"/>
            <a:t>Sectoral Detail</a:t>
          </a:r>
          <a:r>
            <a:rPr lang="en-US" sz="1400" b="0" i="0" kern="1200"/>
            <a:t>: Includes detailed representation of water-intensive sectors like agriculture, energy, and manufacturing for 165 countries.</a:t>
          </a:r>
          <a:endParaRPr lang="en-US" sz="1400" kern="1200"/>
        </a:p>
      </dsp:txBody>
      <dsp:txXfrm>
        <a:off x="7411643" y="368029"/>
        <a:ext cx="3233964" cy="1371985"/>
      </dsp:txXfrm>
    </dsp:sp>
    <dsp:sp modelId="{AEDF0B9B-2EEB-4968-9119-BB12485B5757}">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F1B99-A792-44A1-BD69-FEDC27E29210}">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897184-4654-40BB-B4DA-48C0967DDA0B}">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i="0" kern="1200" dirty="0"/>
            <a:t>Behavioral Assumptions</a:t>
          </a:r>
          <a:r>
            <a:rPr lang="en-US" sz="1400" b="0" i="0" kern="1200" dirty="0"/>
            <a:t>: Assumes bounded rationality, i.e.,  profit-maximizing producers and utility-maximizing consumers subject to resource and institutional constraints.  </a:t>
          </a:r>
          <a:endParaRPr lang="en-US" sz="1400" kern="1200" dirty="0"/>
        </a:p>
      </dsp:txBody>
      <dsp:txXfrm>
        <a:off x="1948202" y="2452790"/>
        <a:ext cx="3233964" cy="1371985"/>
      </dsp:txXfrm>
    </dsp:sp>
    <dsp:sp modelId="{9A2FBC7A-F366-41BC-A0A8-BD14388136FA}">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994AAC-BDF6-4DE2-9966-10C1281FDD00}">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AED079-3A1C-4338-B6F1-3223317DBA04}">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i="0" kern="1200"/>
            <a:t>Market Equilibrium</a:t>
          </a:r>
          <a:r>
            <a:rPr lang="en-US" sz="1400" b="0" i="0" kern="1200"/>
            <a:t>: Determines both  market and nonmarket (shadow) water prices based on the balance of supply and demand, taking into account water trading and transportation costs.</a:t>
          </a:r>
          <a:endParaRPr lang="en-US" sz="1400" kern="1200"/>
        </a:p>
      </dsp:txBody>
      <dsp:txXfrm>
        <a:off x="7411643" y="2452790"/>
        <a:ext cx="3233964" cy="13719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46122-C93E-42D5-B321-A3EBAF4B0777}" type="datetimeFigureOut">
              <a:rPr lang="it-IT" smtClean="0"/>
              <a:t>11/07/2024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EF05F-5797-41DB-86D4-579D697D68E6}" type="slidenum">
              <a:rPr lang="it-IT" smtClean="0"/>
              <a:t>‹N›</a:t>
            </a:fld>
            <a:endParaRPr lang="it-IT"/>
          </a:p>
        </p:txBody>
      </p:sp>
    </p:spTree>
    <p:extLst>
      <p:ext uri="{BB962C8B-B14F-4D97-AF65-F5344CB8AC3E}">
        <p14:creationId xmlns:p14="http://schemas.microsoft.com/office/powerpoint/2010/main" val="213272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526A2-5134-3D22-A345-9E4760B82B5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88B3DAE-BB86-8FFD-8679-A16FD182C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D61CF0F-78EE-595A-B24F-4CE45B984544}"/>
              </a:ext>
            </a:extLst>
          </p:cNvPr>
          <p:cNvSpPr>
            <a:spLocks noGrp="1"/>
          </p:cNvSpPr>
          <p:nvPr>
            <p:ph type="dt" sz="half" idx="10"/>
          </p:nvPr>
        </p:nvSpPr>
        <p:spPr/>
        <p:txBody>
          <a:bodyPr/>
          <a:lstStyle/>
          <a:p>
            <a:fld id="{8CF6CA1C-1B12-4347-9875-5EEA0993EA47}" type="datetimeFigureOut">
              <a:rPr lang="it-IT" smtClean="0"/>
              <a:t>11/07/2024</a:t>
            </a:fld>
            <a:endParaRPr lang="it-IT"/>
          </a:p>
        </p:txBody>
      </p:sp>
      <p:sp>
        <p:nvSpPr>
          <p:cNvPr id="5" name="Segnaposto piè di pagina 4">
            <a:extLst>
              <a:ext uri="{FF2B5EF4-FFF2-40B4-BE49-F238E27FC236}">
                <a16:creationId xmlns:a16="http://schemas.microsoft.com/office/drawing/2014/main" id="{B508AAA9-B3F7-320E-7C15-65D612413E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7FEC801-969F-1A61-CDA9-9ED8F15D3799}"/>
              </a:ext>
            </a:extLst>
          </p:cNvPr>
          <p:cNvSpPr>
            <a:spLocks noGrp="1"/>
          </p:cNvSpPr>
          <p:nvPr>
            <p:ph type="sldNum" sz="quarter" idx="12"/>
          </p:nvPr>
        </p:nvSpPr>
        <p:spPr/>
        <p:txBody>
          <a:bodyPr/>
          <a:lstStyle/>
          <a:p>
            <a:fld id="{50E431D0-3621-4BA3-8D81-0206C492F6D9}" type="slidenum">
              <a:rPr lang="it-IT" smtClean="0"/>
              <a:t>‹N›</a:t>
            </a:fld>
            <a:endParaRPr lang="it-IT"/>
          </a:p>
        </p:txBody>
      </p:sp>
    </p:spTree>
    <p:extLst>
      <p:ext uri="{BB962C8B-B14F-4D97-AF65-F5344CB8AC3E}">
        <p14:creationId xmlns:p14="http://schemas.microsoft.com/office/powerpoint/2010/main" val="318350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AE3044-979B-0DF4-D2AF-091BA959ED0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4C31B55-8859-ADEE-B7DD-A9F7148F2DD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C0EA75F-F189-32E0-841C-3576C815E452}"/>
              </a:ext>
            </a:extLst>
          </p:cNvPr>
          <p:cNvSpPr>
            <a:spLocks noGrp="1"/>
          </p:cNvSpPr>
          <p:nvPr>
            <p:ph type="dt" sz="half" idx="10"/>
          </p:nvPr>
        </p:nvSpPr>
        <p:spPr/>
        <p:txBody>
          <a:bodyPr/>
          <a:lstStyle/>
          <a:p>
            <a:fld id="{8CF6CA1C-1B12-4347-9875-5EEA0993EA47}" type="datetimeFigureOut">
              <a:rPr lang="it-IT" smtClean="0"/>
              <a:t>11/07/2024</a:t>
            </a:fld>
            <a:endParaRPr lang="it-IT"/>
          </a:p>
        </p:txBody>
      </p:sp>
      <p:sp>
        <p:nvSpPr>
          <p:cNvPr id="5" name="Segnaposto piè di pagina 4">
            <a:extLst>
              <a:ext uri="{FF2B5EF4-FFF2-40B4-BE49-F238E27FC236}">
                <a16:creationId xmlns:a16="http://schemas.microsoft.com/office/drawing/2014/main" id="{87BB7833-D18C-530B-D67E-3EE233AC05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BDB53B-B00B-B7FD-F017-6F1584B06266}"/>
              </a:ext>
            </a:extLst>
          </p:cNvPr>
          <p:cNvSpPr>
            <a:spLocks noGrp="1"/>
          </p:cNvSpPr>
          <p:nvPr>
            <p:ph type="sldNum" sz="quarter" idx="12"/>
          </p:nvPr>
        </p:nvSpPr>
        <p:spPr/>
        <p:txBody>
          <a:bodyPr/>
          <a:lstStyle/>
          <a:p>
            <a:fld id="{50E431D0-3621-4BA3-8D81-0206C492F6D9}" type="slidenum">
              <a:rPr lang="it-IT" smtClean="0"/>
              <a:t>‹N›</a:t>
            </a:fld>
            <a:endParaRPr lang="it-IT"/>
          </a:p>
        </p:txBody>
      </p:sp>
    </p:spTree>
    <p:extLst>
      <p:ext uri="{BB962C8B-B14F-4D97-AF65-F5344CB8AC3E}">
        <p14:creationId xmlns:p14="http://schemas.microsoft.com/office/powerpoint/2010/main" val="38926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D6BE933-DCA6-9ECB-FBAC-82D11218E93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0439C68-2C6D-3609-CE53-923C5ECABC7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D60CE49-AA9A-BC5B-0BE8-2F2FD32225B4}"/>
              </a:ext>
            </a:extLst>
          </p:cNvPr>
          <p:cNvSpPr>
            <a:spLocks noGrp="1"/>
          </p:cNvSpPr>
          <p:nvPr>
            <p:ph type="dt" sz="half" idx="10"/>
          </p:nvPr>
        </p:nvSpPr>
        <p:spPr/>
        <p:txBody>
          <a:bodyPr/>
          <a:lstStyle/>
          <a:p>
            <a:fld id="{8CF6CA1C-1B12-4347-9875-5EEA0993EA47}" type="datetimeFigureOut">
              <a:rPr lang="it-IT" smtClean="0"/>
              <a:t>11/07/2024</a:t>
            </a:fld>
            <a:endParaRPr lang="it-IT"/>
          </a:p>
        </p:txBody>
      </p:sp>
      <p:sp>
        <p:nvSpPr>
          <p:cNvPr id="5" name="Segnaposto piè di pagina 4">
            <a:extLst>
              <a:ext uri="{FF2B5EF4-FFF2-40B4-BE49-F238E27FC236}">
                <a16:creationId xmlns:a16="http://schemas.microsoft.com/office/drawing/2014/main" id="{A7DCDD87-032D-2C21-B3C4-56CE964FDE8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805EB8B-CE95-AD4C-BC4B-497313002DF0}"/>
              </a:ext>
            </a:extLst>
          </p:cNvPr>
          <p:cNvSpPr>
            <a:spLocks noGrp="1"/>
          </p:cNvSpPr>
          <p:nvPr>
            <p:ph type="sldNum" sz="quarter" idx="12"/>
          </p:nvPr>
        </p:nvSpPr>
        <p:spPr/>
        <p:txBody>
          <a:bodyPr/>
          <a:lstStyle/>
          <a:p>
            <a:fld id="{50E431D0-3621-4BA3-8D81-0206C492F6D9}" type="slidenum">
              <a:rPr lang="it-IT" smtClean="0"/>
              <a:t>‹N›</a:t>
            </a:fld>
            <a:endParaRPr lang="it-IT"/>
          </a:p>
        </p:txBody>
      </p:sp>
    </p:spTree>
    <p:extLst>
      <p:ext uri="{BB962C8B-B14F-4D97-AF65-F5344CB8AC3E}">
        <p14:creationId xmlns:p14="http://schemas.microsoft.com/office/powerpoint/2010/main" val="280751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7B0A72-EA40-09C2-C4A5-205DDFF9BD6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AE7327A-8969-8D59-FD61-26B630019F7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454C16D-1FCC-5C2D-B424-A8BBB61091CA}"/>
              </a:ext>
            </a:extLst>
          </p:cNvPr>
          <p:cNvSpPr>
            <a:spLocks noGrp="1"/>
          </p:cNvSpPr>
          <p:nvPr>
            <p:ph type="dt" sz="half" idx="10"/>
          </p:nvPr>
        </p:nvSpPr>
        <p:spPr/>
        <p:txBody>
          <a:bodyPr/>
          <a:lstStyle/>
          <a:p>
            <a:fld id="{8CF6CA1C-1B12-4347-9875-5EEA0993EA47}" type="datetimeFigureOut">
              <a:rPr lang="it-IT" smtClean="0"/>
              <a:t>11/07/2024</a:t>
            </a:fld>
            <a:endParaRPr lang="it-IT"/>
          </a:p>
        </p:txBody>
      </p:sp>
      <p:sp>
        <p:nvSpPr>
          <p:cNvPr id="5" name="Segnaposto piè di pagina 4">
            <a:extLst>
              <a:ext uri="{FF2B5EF4-FFF2-40B4-BE49-F238E27FC236}">
                <a16:creationId xmlns:a16="http://schemas.microsoft.com/office/drawing/2014/main" id="{5082367D-902D-FF4C-3710-39A3A1E0D23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DA1CAE-52E8-20AE-10A1-B7C7D637003A}"/>
              </a:ext>
            </a:extLst>
          </p:cNvPr>
          <p:cNvSpPr>
            <a:spLocks noGrp="1"/>
          </p:cNvSpPr>
          <p:nvPr>
            <p:ph type="sldNum" sz="quarter" idx="12"/>
          </p:nvPr>
        </p:nvSpPr>
        <p:spPr/>
        <p:txBody>
          <a:bodyPr/>
          <a:lstStyle/>
          <a:p>
            <a:fld id="{50E431D0-3621-4BA3-8D81-0206C492F6D9}" type="slidenum">
              <a:rPr lang="it-IT" smtClean="0"/>
              <a:t>‹N›</a:t>
            </a:fld>
            <a:endParaRPr lang="it-IT"/>
          </a:p>
        </p:txBody>
      </p:sp>
    </p:spTree>
    <p:extLst>
      <p:ext uri="{BB962C8B-B14F-4D97-AF65-F5344CB8AC3E}">
        <p14:creationId xmlns:p14="http://schemas.microsoft.com/office/powerpoint/2010/main" val="285668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727087-168F-F644-97F0-DFC6FADD0B5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E80F916-9673-681A-60BF-51B0FE8BEA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39B3E74-6E59-C91F-D1C4-5547C2E45E44}"/>
              </a:ext>
            </a:extLst>
          </p:cNvPr>
          <p:cNvSpPr>
            <a:spLocks noGrp="1"/>
          </p:cNvSpPr>
          <p:nvPr>
            <p:ph type="dt" sz="half" idx="10"/>
          </p:nvPr>
        </p:nvSpPr>
        <p:spPr/>
        <p:txBody>
          <a:bodyPr/>
          <a:lstStyle/>
          <a:p>
            <a:fld id="{8CF6CA1C-1B12-4347-9875-5EEA0993EA47}" type="datetimeFigureOut">
              <a:rPr lang="it-IT" smtClean="0"/>
              <a:t>11/07/2024</a:t>
            </a:fld>
            <a:endParaRPr lang="it-IT"/>
          </a:p>
        </p:txBody>
      </p:sp>
      <p:sp>
        <p:nvSpPr>
          <p:cNvPr id="5" name="Segnaposto piè di pagina 4">
            <a:extLst>
              <a:ext uri="{FF2B5EF4-FFF2-40B4-BE49-F238E27FC236}">
                <a16:creationId xmlns:a16="http://schemas.microsoft.com/office/drawing/2014/main" id="{6D329FB9-7042-A3A2-ACBE-F20F0A7EF6B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B96E7C8-0B56-1C87-CA64-11773E2BB359}"/>
              </a:ext>
            </a:extLst>
          </p:cNvPr>
          <p:cNvSpPr>
            <a:spLocks noGrp="1"/>
          </p:cNvSpPr>
          <p:nvPr>
            <p:ph type="sldNum" sz="quarter" idx="12"/>
          </p:nvPr>
        </p:nvSpPr>
        <p:spPr/>
        <p:txBody>
          <a:bodyPr/>
          <a:lstStyle/>
          <a:p>
            <a:fld id="{50E431D0-3621-4BA3-8D81-0206C492F6D9}" type="slidenum">
              <a:rPr lang="it-IT" smtClean="0"/>
              <a:t>‹N›</a:t>
            </a:fld>
            <a:endParaRPr lang="it-IT"/>
          </a:p>
        </p:txBody>
      </p:sp>
    </p:spTree>
    <p:extLst>
      <p:ext uri="{BB962C8B-B14F-4D97-AF65-F5344CB8AC3E}">
        <p14:creationId xmlns:p14="http://schemas.microsoft.com/office/powerpoint/2010/main" val="69401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EA3248-5849-5DF2-F36C-F42D24C2CD8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BA64E11-4AED-563E-3CB7-74C04470E3F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7D680D3-4E3D-657D-0068-632DE3C260D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592CA1E-0487-F462-D122-36EB6DC80698}"/>
              </a:ext>
            </a:extLst>
          </p:cNvPr>
          <p:cNvSpPr>
            <a:spLocks noGrp="1"/>
          </p:cNvSpPr>
          <p:nvPr>
            <p:ph type="dt" sz="half" idx="10"/>
          </p:nvPr>
        </p:nvSpPr>
        <p:spPr/>
        <p:txBody>
          <a:bodyPr/>
          <a:lstStyle/>
          <a:p>
            <a:fld id="{8CF6CA1C-1B12-4347-9875-5EEA0993EA47}" type="datetimeFigureOut">
              <a:rPr lang="it-IT" smtClean="0"/>
              <a:t>11/07/2024</a:t>
            </a:fld>
            <a:endParaRPr lang="it-IT"/>
          </a:p>
        </p:txBody>
      </p:sp>
      <p:sp>
        <p:nvSpPr>
          <p:cNvPr id="6" name="Segnaposto piè di pagina 5">
            <a:extLst>
              <a:ext uri="{FF2B5EF4-FFF2-40B4-BE49-F238E27FC236}">
                <a16:creationId xmlns:a16="http://schemas.microsoft.com/office/drawing/2014/main" id="{5EA5AC61-4FEE-FB59-EF59-F1DAE30A2C3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8FDDA0E-1688-02E7-B13B-FFB93CCC06EC}"/>
              </a:ext>
            </a:extLst>
          </p:cNvPr>
          <p:cNvSpPr>
            <a:spLocks noGrp="1"/>
          </p:cNvSpPr>
          <p:nvPr>
            <p:ph type="sldNum" sz="quarter" idx="12"/>
          </p:nvPr>
        </p:nvSpPr>
        <p:spPr/>
        <p:txBody>
          <a:bodyPr/>
          <a:lstStyle/>
          <a:p>
            <a:fld id="{50E431D0-3621-4BA3-8D81-0206C492F6D9}" type="slidenum">
              <a:rPr lang="it-IT" smtClean="0"/>
              <a:t>‹N›</a:t>
            </a:fld>
            <a:endParaRPr lang="it-IT"/>
          </a:p>
        </p:txBody>
      </p:sp>
    </p:spTree>
    <p:extLst>
      <p:ext uri="{BB962C8B-B14F-4D97-AF65-F5344CB8AC3E}">
        <p14:creationId xmlns:p14="http://schemas.microsoft.com/office/powerpoint/2010/main" val="175586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F1398B-6604-239B-0880-23E7BF3B42F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BABB6F2-D2B9-95C0-3C13-BADA0D80E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864FFA2-D46F-50F7-7186-06CD6B84C64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A8BB9F7-4C60-C11A-088D-F3DED6039C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C501C59-D505-87A1-FBE1-13C232F41DA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9B2C559-454B-8AA9-4189-73F6FA9FEC0C}"/>
              </a:ext>
            </a:extLst>
          </p:cNvPr>
          <p:cNvSpPr>
            <a:spLocks noGrp="1"/>
          </p:cNvSpPr>
          <p:nvPr>
            <p:ph type="dt" sz="half" idx="10"/>
          </p:nvPr>
        </p:nvSpPr>
        <p:spPr/>
        <p:txBody>
          <a:bodyPr/>
          <a:lstStyle/>
          <a:p>
            <a:fld id="{8CF6CA1C-1B12-4347-9875-5EEA0993EA47}" type="datetimeFigureOut">
              <a:rPr lang="it-IT" smtClean="0"/>
              <a:t>11/07/2024</a:t>
            </a:fld>
            <a:endParaRPr lang="it-IT"/>
          </a:p>
        </p:txBody>
      </p:sp>
      <p:sp>
        <p:nvSpPr>
          <p:cNvPr id="8" name="Segnaposto piè di pagina 7">
            <a:extLst>
              <a:ext uri="{FF2B5EF4-FFF2-40B4-BE49-F238E27FC236}">
                <a16:creationId xmlns:a16="http://schemas.microsoft.com/office/drawing/2014/main" id="{B0BAD7D3-E02E-29A1-72A2-59D4ECC99D8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6CE7267-EFEA-8D59-B6B7-FE0DAF1E743B}"/>
              </a:ext>
            </a:extLst>
          </p:cNvPr>
          <p:cNvSpPr>
            <a:spLocks noGrp="1"/>
          </p:cNvSpPr>
          <p:nvPr>
            <p:ph type="sldNum" sz="quarter" idx="12"/>
          </p:nvPr>
        </p:nvSpPr>
        <p:spPr/>
        <p:txBody>
          <a:bodyPr/>
          <a:lstStyle/>
          <a:p>
            <a:fld id="{50E431D0-3621-4BA3-8D81-0206C492F6D9}" type="slidenum">
              <a:rPr lang="it-IT" smtClean="0"/>
              <a:t>‹N›</a:t>
            </a:fld>
            <a:endParaRPr lang="it-IT"/>
          </a:p>
        </p:txBody>
      </p:sp>
    </p:spTree>
    <p:extLst>
      <p:ext uri="{BB962C8B-B14F-4D97-AF65-F5344CB8AC3E}">
        <p14:creationId xmlns:p14="http://schemas.microsoft.com/office/powerpoint/2010/main" val="323424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34B857-C382-DD09-AEFB-53983D3DFB1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B99D324-45F9-DCA1-CA50-6B25596D0E7A}"/>
              </a:ext>
            </a:extLst>
          </p:cNvPr>
          <p:cNvSpPr>
            <a:spLocks noGrp="1"/>
          </p:cNvSpPr>
          <p:nvPr>
            <p:ph type="dt" sz="half" idx="10"/>
          </p:nvPr>
        </p:nvSpPr>
        <p:spPr/>
        <p:txBody>
          <a:bodyPr/>
          <a:lstStyle/>
          <a:p>
            <a:fld id="{8CF6CA1C-1B12-4347-9875-5EEA0993EA47}" type="datetimeFigureOut">
              <a:rPr lang="it-IT" smtClean="0"/>
              <a:t>11/07/2024</a:t>
            </a:fld>
            <a:endParaRPr lang="it-IT"/>
          </a:p>
        </p:txBody>
      </p:sp>
      <p:sp>
        <p:nvSpPr>
          <p:cNvPr id="4" name="Segnaposto piè di pagina 3">
            <a:extLst>
              <a:ext uri="{FF2B5EF4-FFF2-40B4-BE49-F238E27FC236}">
                <a16:creationId xmlns:a16="http://schemas.microsoft.com/office/drawing/2014/main" id="{E2EA4217-A867-BD2B-E95F-F2ADB447709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EF0FDFE-3C7E-DDE2-85BE-E4F3CE10912E}"/>
              </a:ext>
            </a:extLst>
          </p:cNvPr>
          <p:cNvSpPr>
            <a:spLocks noGrp="1"/>
          </p:cNvSpPr>
          <p:nvPr>
            <p:ph type="sldNum" sz="quarter" idx="12"/>
          </p:nvPr>
        </p:nvSpPr>
        <p:spPr/>
        <p:txBody>
          <a:bodyPr/>
          <a:lstStyle/>
          <a:p>
            <a:fld id="{50E431D0-3621-4BA3-8D81-0206C492F6D9}" type="slidenum">
              <a:rPr lang="it-IT" smtClean="0"/>
              <a:t>‹N›</a:t>
            </a:fld>
            <a:endParaRPr lang="it-IT"/>
          </a:p>
        </p:txBody>
      </p:sp>
    </p:spTree>
    <p:extLst>
      <p:ext uri="{BB962C8B-B14F-4D97-AF65-F5344CB8AC3E}">
        <p14:creationId xmlns:p14="http://schemas.microsoft.com/office/powerpoint/2010/main" val="402198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CC5E960-8B8E-1579-9C8A-3695A637EC3A}"/>
              </a:ext>
            </a:extLst>
          </p:cNvPr>
          <p:cNvSpPr>
            <a:spLocks noGrp="1"/>
          </p:cNvSpPr>
          <p:nvPr>
            <p:ph type="dt" sz="half" idx="10"/>
          </p:nvPr>
        </p:nvSpPr>
        <p:spPr/>
        <p:txBody>
          <a:bodyPr/>
          <a:lstStyle/>
          <a:p>
            <a:fld id="{8CF6CA1C-1B12-4347-9875-5EEA0993EA47}" type="datetimeFigureOut">
              <a:rPr lang="it-IT" smtClean="0"/>
              <a:t>11/07/2024</a:t>
            </a:fld>
            <a:endParaRPr lang="it-IT"/>
          </a:p>
        </p:txBody>
      </p:sp>
      <p:sp>
        <p:nvSpPr>
          <p:cNvPr id="3" name="Segnaposto piè di pagina 2">
            <a:extLst>
              <a:ext uri="{FF2B5EF4-FFF2-40B4-BE49-F238E27FC236}">
                <a16:creationId xmlns:a16="http://schemas.microsoft.com/office/drawing/2014/main" id="{0532C1A5-FC16-1CF0-C195-BB327B27F02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D54B510-0DEE-02F1-09C3-95A83A1DC236}"/>
              </a:ext>
            </a:extLst>
          </p:cNvPr>
          <p:cNvSpPr>
            <a:spLocks noGrp="1"/>
          </p:cNvSpPr>
          <p:nvPr>
            <p:ph type="sldNum" sz="quarter" idx="12"/>
          </p:nvPr>
        </p:nvSpPr>
        <p:spPr/>
        <p:txBody>
          <a:bodyPr/>
          <a:lstStyle/>
          <a:p>
            <a:fld id="{50E431D0-3621-4BA3-8D81-0206C492F6D9}" type="slidenum">
              <a:rPr lang="it-IT" smtClean="0"/>
              <a:t>‹N›</a:t>
            </a:fld>
            <a:endParaRPr lang="it-IT"/>
          </a:p>
        </p:txBody>
      </p:sp>
    </p:spTree>
    <p:extLst>
      <p:ext uri="{BB962C8B-B14F-4D97-AF65-F5344CB8AC3E}">
        <p14:creationId xmlns:p14="http://schemas.microsoft.com/office/powerpoint/2010/main" val="244061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6264F9-B249-48A2-47D3-0AB43974C73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6EA2AC1-5812-4DEC-3A44-55AC610526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D8D6DE8-01CA-734D-DEDF-D4C0DF0A1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B7AF057-BD07-4932-5098-6D56FA6ED658}"/>
              </a:ext>
            </a:extLst>
          </p:cNvPr>
          <p:cNvSpPr>
            <a:spLocks noGrp="1"/>
          </p:cNvSpPr>
          <p:nvPr>
            <p:ph type="dt" sz="half" idx="10"/>
          </p:nvPr>
        </p:nvSpPr>
        <p:spPr/>
        <p:txBody>
          <a:bodyPr/>
          <a:lstStyle/>
          <a:p>
            <a:fld id="{8CF6CA1C-1B12-4347-9875-5EEA0993EA47}" type="datetimeFigureOut">
              <a:rPr lang="it-IT" smtClean="0"/>
              <a:t>11/07/2024</a:t>
            </a:fld>
            <a:endParaRPr lang="it-IT"/>
          </a:p>
        </p:txBody>
      </p:sp>
      <p:sp>
        <p:nvSpPr>
          <p:cNvPr id="6" name="Segnaposto piè di pagina 5">
            <a:extLst>
              <a:ext uri="{FF2B5EF4-FFF2-40B4-BE49-F238E27FC236}">
                <a16:creationId xmlns:a16="http://schemas.microsoft.com/office/drawing/2014/main" id="{B34978B7-0637-5EAF-3526-CEC31F6A53A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3E8BE15-60E8-D624-4B86-6148E101A805}"/>
              </a:ext>
            </a:extLst>
          </p:cNvPr>
          <p:cNvSpPr>
            <a:spLocks noGrp="1"/>
          </p:cNvSpPr>
          <p:nvPr>
            <p:ph type="sldNum" sz="quarter" idx="12"/>
          </p:nvPr>
        </p:nvSpPr>
        <p:spPr/>
        <p:txBody>
          <a:bodyPr/>
          <a:lstStyle/>
          <a:p>
            <a:fld id="{50E431D0-3621-4BA3-8D81-0206C492F6D9}" type="slidenum">
              <a:rPr lang="it-IT" smtClean="0"/>
              <a:t>‹N›</a:t>
            </a:fld>
            <a:endParaRPr lang="it-IT"/>
          </a:p>
        </p:txBody>
      </p:sp>
    </p:spTree>
    <p:extLst>
      <p:ext uri="{BB962C8B-B14F-4D97-AF65-F5344CB8AC3E}">
        <p14:creationId xmlns:p14="http://schemas.microsoft.com/office/powerpoint/2010/main" val="62368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9945E-B98F-0B80-16AC-0BEAAF25722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B7DDD9B-A89F-E96C-867E-760E45333B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21EE759-F1A7-52BA-CBBB-8B7234B38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EBF2CE1-1006-EC7F-2077-5785B6B9A87E}"/>
              </a:ext>
            </a:extLst>
          </p:cNvPr>
          <p:cNvSpPr>
            <a:spLocks noGrp="1"/>
          </p:cNvSpPr>
          <p:nvPr>
            <p:ph type="dt" sz="half" idx="10"/>
          </p:nvPr>
        </p:nvSpPr>
        <p:spPr/>
        <p:txBody>
          <a:bodyPr/>
          <a:lstStyle/>
          <a:p>
            <a:fld id="{8CF6CA1C-1B12-4347-9875-5EEA0993EA47}" type="datetimeFigureOut">
              <a:rPr lang="it-IT" smtClean="0"/>
              <a:t>11/07/2024</a:t>
            </a:fld>
            <a:endParaRPr lang="it-IT"/>
          </a:p>
        </p:txBody>
      </p:sp>
      <p:sp>
        <p:nvSpPr>
          <p:cNvPr id="6" name="Segnaposto piè di pagina 5">
            <a:extLst>
              <a:ext uri="{FF2B5EF4-FFF2-40B4-BE49-F238E27FC236}">
                <a16:creationId xmlns:a16="http://schemas.microsoft.com/office/drawing/2014/main" id="{3DFB0FE6-1D3A-4A9B-A55B-00CEF6ECF2A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1DEF965-40C3-5EC7-FB36-5FD707532B43}"/>
              </a:ext>
            </a:extLst>
          </p:cNvPr>
          <p:cNvSpPr>
            <a:spLocks noGrp="1"/>
          </p:cNvSpPr>
          <p:nvPr>
            <p:ph type="sldNum" sz="quarter" idx="12"/>
          </p:nvPr>
        </p:nvSpPr>
        <p:spPr/>
        <p:txBody>
          <a:bodyPr/>
          <a:lstStyle/>
          <a:p>
            <a:fld id="{50E431D0-3621-4BA3-8D81-0206C492F6D9}" type="slidenum">
              <a:rPr lang="it-IT" smtClean="0"/>
              <a:t>‹N›</a:t>
            </a:fld>
            <a:endParaRPr lang="it-IT"/>
          </a:p>
        </p:txBody>
      </p:sp>
    </p:spTree>
    <p:extLst>
      <p:ext uri="{BB962C8B-B14F-4D97-AF65-F5344CB8AC3E}">
        <p14:creationId xmlns:p14="http://schemas.microsoft.com/office/powerpoint/2010/main" val="107215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946CB22-4838-A81B-08F7-65C4940E3E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B6D55D5-1BCD-8BEC-CFA1-F3FB25F028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D2054C8-096B-9A8D-52EF-AEA18C9C49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F6CA1C-1B12-4347-9875-5EEA0993EA47}" type="datetimeFigureOut">
              <a:rPr lang="it-IT" smtClean="0"/>
              <a:t>11/07/2024</a:t>
            </a:fld>
            <a:endParaRPr lang="it-IT"/>
          </a:p>
        </p:txBody>
      </p:sp>
      <p:sp>
        <p:nvSpPr>
          <p:cNvPr id="5" name="Segnaposto piè di pagina 4">
            <a:extLst>
              <a:ext uri="{FF2B5EF4-FFF2-40B4-BE49-F238E27FC236}">
                <a16:creationId xmlns:a16="http://schemas.microsoft.com/office/drawing/2014/main" id="{C1822CF7-E9BC-67C0-566B-357892868D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33BD95DD-F063-A335-07F4-AF1EC2A0BB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E431D0-3621-4BA3-8D81-0206C492F6D9}" type="slidenum">
              <a:rPr lang="it-IT" smtClean="0"/>
              <a:t>‹N›</a:t>
            </a:fld>
            <a:endParaRPr lang="it-IT"/>
          </a:p>
        </p:txBody>
      </p:sp>
    </p:spTree>
    <p:extLst>
      <p:ext uri="{BB962C8B-B14F-4D97-AF65-F5344CB8AC3E}">
        <p14:creationId xmlns:p14="http://schemas.microsoft.com/office/powerpoint/2010/main" val="206269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microsoft.com/office/2014/relationships/chartEx" Target="../charts/chartEx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4/relationships/chartEx" Target="../charts/chartEx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4/relationships/chartEx" Target="../charts/chartEx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4/relationships/chartEx" Target="../charts/chartEx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s://ascelibrary.org/doi/10.1061/%28ASCE%290733-9496%282006%29132%3A3%28129%29#con2" TargetMode="External"/><Relationship Id="rId2" Type="http://schemas.openxmlformats.org/officeDocument/2006/relationships/hyperlink" Target="https://ascelibrary.org/doi/10.1061/%28ASCE%290733-9496%282006%29132%3A3%28129%29#con1" TargetMode="Externa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3" descr="Red round object underwater">
            <a:extLst>
              <a:ext uri="{FF2B5EF4-FFF2-40B4-BE49-F238E27FC236}">
                <a16:creationId xmlns:a16="http://schemas.microsoft.com/office/drawing/2014/main" id="{F6BA4982-902B-39E6-E743-804324D8D6C4}"/>
              </a:ext>
            </a:extLst>
          </p:cNvPr>
          <p:cNvPicPr>
            <a:picLocks noChangeAspect="1"/>
          </p:cNvPicPr>
          <p:nvPr/>
        </p:nvPicPr>
        <p:blipFill rotWithShape="1">
          <a:blip r:embed="rId2">
            <a:alphaModFix amt="50000"/>
          </a:blip>
          <a:srcRect t="13787" r="-1" b="9401"/>
          <a:stretch/>
        </p:blipFill>
        <p:spPr>
          <a:xfrm>
            <a:off x="20" y="10"/>
            <a:ext cx="12188930" cy="6857990"/>
          </a:xfrm>
          <a:prstGeom prst="rect">
            <a:avLst/>
          </a:prstGeom>
        </p:spPr>
      </p:pic>
      <p:sp>
        <p:nvSpPr>
          <p:cNvPr id="2" name="Titolo 1">
            <a:extLst>
              <a:ext uri="{FF2B5EF4-FFF2-40B4-BE49-F238E27FC236}">
                <a16:creationId xmlns:a16="http://schemas.microsoft.com/office/drawing/2014/main" id="{EEFAC178-DD5A-31BD-1013-A10443ED0446}"/>
              </a:ext>
            </a:extLst>
          </p:cNvPr>
          <p:cNvSpPr>
            <a:spLocks noGrp="1"/>
          </p:cNvSpPr>
          <p:nvPr>
            <p:ph type="ctrTitle"/>
          </p:nvPr>
        </p:nvSpPr>
        <p:spPr>
          <a:xfrm>
            <a:off x="1524000" y="1122363"/>
            <a:ext cx="9144000" cy="3063240"/>
          </a:xfrm>
        </p:spPr>
        <p:txBody>
          <a:bodyPr>
            <a:normAutofit/>
          </a:bodyPr>
          <a:lstStyle/>
          <a:p>
            <a:r>
              <a:rPr lang="it-IT" sz="6600" dirty="0">
                <a:solidFill>
                  <a:schemeClr val="bg1"/>
                </a:solidFill>
              </a:rPr>
              <a:t>An </a:t>
            </a:r>
            <a:r>
              <a:rPr lang="it-IT" sz="6600" dirty="0" err="1">
                <a:solidFill>
                  <a:schemeClr val="bg1"/>
                </a:solidFill>
              </a:rPr>
              <a:t>Economic</a:t>
            </a:r>
            <a:r>
              <a:rPr lang="it-IT" sz="6600" dirty="0">
                <a:solidFill>
                  <a:schemeClr val="bg1"/>
                </a:solidFill>
              </a:rPr>
              <a:t> Study of  Global  Water</a:t>
            </a:r>
          </a:p>
        </p:txBody>
      </p:sp>
      <p:sp>
        <p:nvSpPr>
          <p:cNvPr id="3" name="Sottotitolo 2">
            <a:extLst>
              <a:ext uri="{FF2B5EF4-FFF2-40B4-BE49-F238E27FC236}">
                <a16:creationId xmlns:a16="http://schemas.microsoft.com/office/drawing/2014/main" id="{2F8282C2-FF11-02CB-7116-1321C9D879C0}"/>
              </a:ext>
            </a:extLst>
          </p:cNvPr>
          <p:cNvSpPr>
            <a:spLocks noGrp="1"/>
          </p:cNvSpPr>
          <p:nvPr>
            <p:ph type="subTitle" idx="1"/>
          </p:nvPr>
        </p:nvSpPr>
        <p:spPr>
          <a:xfrm>
            <a:off x="1527048" y="4599432"/>
            <a:ext cx="9144000" cy="1536192"/>
          </a:xfrm>
        </p:spPr>
        <p:txBody>
          <a:bodyPr>
            <a:normAutofit/>
          </a:bodyPr>
          <a:lstStyle/>
          <a:p>
            <a:r>
              <a:rPr lang="it-IT" b="1" dirty="0">
                <a:solidFill>
                  <a:schemeClr val="bg1"/>
                </a:solidFill>
                <a:latin typeface="Calibri" panose="020F0502020204030204" pitchFamily="34" charset="0"/>
                <a:ea typeface="Calibri" panose="020F0502020204030204" pitchFamily="34" charset="0"/>
                <a:cs typeface="Calibri" panose="020F0502020204030204" pitchFamily="34" charset="0"/>
              </a:rPr>
              <a:t>Preliminary Analysis of Alternative </a:t>
            </a:r>
            <a:r>
              <a:rPr lang="it-IT" b="1" dirty="0" err="1">
                <a:solidFill>
                  <a:schemeClr val="bg1"/>
                </a:solidFill>
                <a:latin typeface="Calibri" panose="020F0502020204030204" pitchFamily="34" charset="0"/>
                <a:ea typeface="Calibri" panose="020F0502020204030204" pitchFamily="34" charset="0"/>
                <a:cs typeface="Calibri" panose="020F0502020204030204" pitchFamily="34" charset="0"/>
              </a:rPr>
              <a:t>Scenarios</a:t>
            </a:r>
            <a:r>
              <a:rPr lang="it-IT" b="1" dirty="0">
                <a:solidFill>
                  <a:schemeClr val="bg1"/>
                </a:solidFill>
                <a:latin typeface="Calibri" panose="020F0502020204030204" pitchFamily="34" charset="0"/>
                <a:ea typeface="Calibri" panose="020F0502020204030204" pitchFamily="34" charset="0"/>
                <a:cs typeface="Calibri" panose="020F0502020204030204" pitchFamily="34" charset="0"/>
              </a:rPr>
              <a:t> with  CLIMAWAT 101, a CGE World Model of </a:t>
            </a:r>
            <a:r>
              <a:rPr lang="it-IT" b="1" dirty="0" err="1">
                <a:solidFill>
                  <a:schemeClr val="bg1"/>
                </a:solidFill>
                <a:latin typeface="Calibri" panose="020F0502020204030204" pitchFamily="34" charset="0"/>
                <a:ea typeface="Calibri" panose="020F0502020204030204" pitchFamily="34" charset="0"/>
                <a:cs typeface="Calibri" panose="020F0502020204030204" pitchFamily="34" charset="0"/>
              </a:rPr>
              <a:t>Climate</a:t>
            </a:r>
            <a:r>
              <a:rPr lang="it-IT" b="1" dirty="0">
                <a:solidFill>
                  <a:schemeClr val="bg1"/>
                </a:solidFill>
                <a:latin typeface="Calibri" panose="020F0502020204030204" pitchFamily="34" charset="0"/>
                <a:ea typeface="Calibri" panose="020F0502020204030204" pitchFamily="34" charset="0"/>
                <a:cs typeface="Calibri" panose="020F0502020204030204" pitchFamily="34" charset="0"/>
              </a:rPr>
              <a:t>, Water and Trade </a:t>
            </a:r>
          </a:p>
        </p:txBody>
      </p:sp>
      <p:sp>
        <p:nvSpPr>
          <p:cNvPr id="3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90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0">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5" name="Picture 4" descr="Sample being pipetted into a petri dish">
            <a:extLst>
              <a:ext uri="{FF2B5EF4-FFF2-40B4-BE49-F238E27FC236}">
                <a16:creationId xmlns:a16="http://schemas.microsoft.com/office/drawing/2014/main" id="{45EDBCDA-C1C0-E87C-EC0D-55042011D57F}"/>
              </a:ext>
            </a:extLst>
          </p:cNvPr>
          <p:cNvPicPr>
            <a:picLocks noChangeAspect="1"/>
          </p:cNvPicPr>
          <p:nvPr/>
        </p:nvPicPr>
        <p:blipFill rotWithShape="1">
          <a:blip r:embed="rId2">
            <a:alphaModFix amt="60000"/>
          </a:blip>
          <a:srcRect t="17929" b="6820"/>
          <a:stretch/>
        </p:blipFill>
        <p:spPr>
          <a:xfrm>
            <a:off x="-1" y="10"/>
            <a:ext cx="12192001" cy="6857990"/>
          </a:xfrm>
          <a:prstGeom prst="rect">
            <a:avLst/>
          </a:prstGeom>
        </p:spPr>
      </p:pic>
      <p:sp>
        <p:nvSpPr>
          <p:cNvPr id="2" name="Titolo 1">
            <a:extLst>
              <a:ext uri="{FF2B5EF4-FFF2-40B4-BE49-F238E27FC236}">
                <a16:creationId xmlns:a16="http://schemas.microsoft.com/office/drawing/2014/main" id="{820E12D9-7CEB-579B-904B-9ECC33FB0D0A}"/>
              </a:ext>
            </a:extLst>
          </p:cNvPr>
          <p:cNvSpPr>
            <a:spLocks noGrp="1"/>
          </p:cNvSpPr>
          <p:nvPr>
            <p:ph type="title"/>
          </p:nvPr>
        </p:nvSpPr>
        <p:spPr>
          <a:xfrm>
            <a:off x="838200" y="914402"/>
            <a:ext cx="10515600" cy="2985923"/>
          </a:xfrm>
        </p:spPr>
        <p:txBody>
          <a:bodyPr vert="horz" lIns="91440" tIns="45720" rIns="91440" bIns="45720" rtlCol="0" anchor="b">
            <a:normAutofit/>
          </a:bodyPr>
          <a:lstStyle/>
          <a:p>
            <a:pPr algn="ctr"/>
            <a:r>
              <a:rPr lang="en-US" sz="5200" dirty="0">
                <a:solidFill>
                  <a:srgbClr val="FFFFFF"/>
                </a:solidFill>
              </a:rPr>
              <a:t> CLIMAWAT CGE Calibration</a:t>
            </a:r>
          </a:p>
        </p:txBody>
      </p:sp>
      <p:sp>
        <p:nvSpPr>
          <p:cNvPr id="3" name="Segnaposto testo 2">
            <a:extLst>
              <a:ext uri="{FF2B5EF4-FFF2-40B4-BE49-F238E27FC236}">
                <a16:creationId xmlns:a16="http://schemas.microsoft.com/office/drawing/2014/main" id="{FBDB1047-1F67-44AE-A04F-48FD9BF9FD36}"/>
              </a:ext>
            </a:extLst>
          </p:cNvPr>
          <p:cNvSpPr>
            <a:spLocks noGrp="1"/>
          </p:cNvSpPr>
          <p:nvPr>
            <p:ph type="body" idx="1"/>
          </p:nvPr>
        </p:nvSpPr>
        <p:spPr>
          <a:xfrm>
            <a:off x="838200" y="4072040"/>
            <a:ext cx="10515600" cy="1384310"/>
          </a:xfrm>
        </p:spPr>
        <p:txBody>
          <a:bodyPr vert="horz" lIns="91440" tIns="45720" rIns="91440" bIns="45720" rtlCol="0">
            <a:normAutofit/>
          </a:bodyPr>
          <a:lstStyle/>
          <a:p>
            <a:pPr algn="ctr"/>
            <a:r>
              <a:rPr lang="en-US" dirty="0">
                <a:solidFill>
                  <a:srgbClr val="FFFFFF"/>
                </a:solidFill>
              </a:rPr>
              <a:t>Selected Estimates and Experiments</a:t>
            </a:r>
          </a:p>
        </p:txBody>
      </p:sp>
    </p:spTree>
    <p:extLst>
      <p:ext uri="{BB962C8B-B14F-4D97-AF65-F5344CB8AC3E}">
        <p14:creationId xmlns:p14="http://schemas.microsoft.com/office/powerpoint/2010/main" val="3916565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31"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3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5" name="Freeform: Shape 3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olo 1">
            <a:extLst>
              <a:ext uri="{FF2B5EF4-FFF2-40B4-BE49-F238E27FC236}">
                <a16:creationId xmlns:a16="http://schemas.microsoft.com/office/drawing/2014/main" id="{30A63577-0E93-00B6-41BC-7A0EF5D9DC7C}"/>
              </a:ext>
            </a:extLst>
          </p:cNvPr>
          <p:cNvSpPr>
            <a:spLocks noGrp="1"/>
          </p:cNvSpPr>
          <p:nvPr>
            <p:ph type="title"/>
          </p:nvPr>
        </p:nvSpPr>
        <p:spPr>
          <a:xfrm>
            <a:off x="786385" y="841248"/>
            <a:ext cx="3515244" cy="5340097"/>
          </a:xfrm>
        </p:spPr>
        <p:txBody>
          <a:bodyPr anchor="ctr">
            <a:normAutofit/>
          </a:bodyPr>
          <a:lstStyle/>
          <a:p>
            <a:r>
              <a:rPr lang="en-US" sz="4800" b="1" i="0">
                <a:solidFill>
                  <a:schemeClr val="bg1"/>
                </a:solidFill>
                <a:effectLst/>
                <a:latin typeface="Söhne"/>
              </a:rPr>
              <a:t>Overview of a Global CGE Model for Water</a:t>
            </a:r>
            <a:br>
              <a:rPr lang="en-US" sz="4800" b="1" i="0">
                <a:solidFill>
                  <a:schemeClr val="bg1"/>
                </a:solidFill>
                <a:effectLst/>
                <a:latin typeface="Söhne"/>
              </a:rPr>
            </a:br>
            <a:endParaRPr lang="it-IT" sz="4800">
              <a:solidFill>
                <a:schemeClr val="bg1"/>
              </a:solidFill>
            </a:endParaRPr>
          </a:p>
        </p:txBody>
      </p:sp>
      <p:graphicFrame>
        <p:nvGraphicFramePr>
          <p:cNvPr id="21" name="Segnaposto contenuto 2">
            <a:extLst>
              <a:ext uri="{FF2B5EF4-FFF2-40B4-BE49-F238E27FC236}">
                <a16:creationId xmlns:a16="http://schemas.microsoft.com/office/drawing/2014/main" id="{1D9446DB-5655-780A-D581-B08FC347531C}"/>
              </a:ext>
            </a:extLst>
          </p:cNvPr>
          <p:cNvGraphicFramePr>
            <a:graphicFrameLocks noGrp="1"/>
          </p:cNvGraphicFramePr>
          <p:nvPr>
            <p:ph idx="1"/>
            <p:extLst>
              <p:ext uri="{D42A27DB-BD31-4B8C-83A1-F6EECF244321}">
                <p14:modId xmlns:p14="http://schemas.microsoft.com/office/powerpoint/2010/main" val="3670580866"/>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867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480A027-8F68-FE78-B392-6D258C7B4724}"/>
              </a:ext>
            </a:extLst>
          </p:cNvPr>
          <p:cNvSpPr>
            <a:spLocks noGrp="1"/>
          </p:cNvSpPr>
          <p:nvPr>
            <p:ph type="title"/>
          </p:nvPr>
        </p:nvSpPr>
        <p:spPr>
          <a:xfrm>
            <a:off x="1371597" y="348865"/>
            <a:ext cx="10044023" cy="877729"/>
          </a:xfrm>
        </p:spPr>
        <p:txBody>
          <a:bodyPr anchor="ctr">
            <a:normAutofit/>
          </a:bodyPr>
          <a:lstStyle/>
          <a:p>
            <a:r>
              <a:rPr lang="en-US" sz="4000" b="1" i="0">
                <a:solidFill>
                  <a:srgbClr val="FFFFFF"/>
                </a:solidFill>
                <a:effectLst/>
                <a:latin typeface="Calibri" panose="020F0502020204030204" pitchFamily="34" charset="0"/>
                <a:ea typeface="Calibri" panose="020F0502020204030204" pitchFamily="34" charset="0"/>
                <a:cs typeface="Calibri" panose="020F0502020204030204" pitchFamily="34" charset="0"/>
              </a:rPr>
              <a:t>Technical Aspects of CGE Water Model</a:t>
            </a:r>
            <a:endParaRPr lang="it-IT" sz="4000" b="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7" name="Segnaposto contenuto 2">
            <a:extLst>
              <a:ext uri="{FF2B5EF4-FFF2-40B4-BE49-F238E27FC236}">
                <a16:creationId xmlns:a16="http://schemas.microsoft.com/office/drawing/2014/main" id="{6B4FA842-6ADE-5F40-B3E1-9816732FDD9D}"/>
              </a:ext>
            </a:extLst>
          </p:cNvPr>
          <p:cNvGraphicFramePr>
            <a:graphicFrameLocks noGrp="1"/>
          </p:cNvGraphicFramePr>
          <p:nvPr>
            <p:ph idx="1"/>
            <p:extLst>
              <p:ext uri="{D42A27DB-BD31-4B8C-83A1-F6EECF244321}">
                <p14:modId xmlns:p14="http://schemas.microsoft.com/office/powerpoint/2010/main" val="414734516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4081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C592AF-3848-7A7A-DC02-F595CD903F16}"/>
              </a:ext>
            </a:extLst>
          </p:cNvPr>
          <p:cNvSpPr>
            <a:spLocks noGrp="1"/>
          </p:cNvSpPr>
          <p:nvPr>
            <p:ph type="title"/>
          </p:nvPr>
        </p:nvSpPr>
        <p:spPr/>
        <p:txBody>
          <a:bodyPr/>
          <a:lstStyle/>
          <a:p>
            <a:r>
              <a:rPr lang="it-IT" dirty="0"/>
              <a:t> Some </a:t>
            </a:r>
            <a:r>
              <a:rPr lang="it-IT" dirty="0" err="1"/>
              <a:t>Results</a:t>
            </a:r>
            <a:r>
              <a:rPr lang="it-IT" dirty="0"/>
              <a:t> of Model </a:t>
            </a:r>
            <a:r>
              <a:rPr lang="it-IT" dirty="0" err="1"/>
              <a:t>Experiments</a:t>
            </a:r>
            <a:endParaRPr lang="it-IT" dirty="0"/>
          </a:p>
        </p:txBody>
      </p:sp>
      <p:sp>
        <p:nvSpPr>
          <p:cNvPr id="3" name="Segnaposto contenuto 2">
            <a:extLst>
              <a:ext uri="{FF2B5EF4-FFF2-40B4-BE49-F238E27FC236}">
                <a16:creationId xmlns:a16="http://schemas.microsoft.com/office/drawing/2014/main" id="{E49B1FA6-9BB1-B418-C5EA-3F1C3DAEDCC9}"/>
              </a:ext>
            </a:extLst>
          </p:cNvPr>
          <p:cNvSpPr>
            <a:spLocks noGrp="1"/>
          </p:cNvSpPr>
          <p:nvPr>
            <p:ph sz="half" idx="1"/>
          </p:nvPr>
        </p:nvSpPr>
        <p:spPr/>
        <p:txBody>
          <a:bodyPr>
            <a:normAutofit fontScale="70000" lnSpcReduction="20000"/>
          </a:bodyPr>
          <a:lstStyle/>
          <a:p>
            <a:pPr marL="342900" lvl="0" indent="-342900">
              <a:lnSpc>
                <a:spcPct val="115000"/>
              </a:lnSpc>
              <a:spcAft>
                <a:spcPts val="800"/>
              </a:spcAft>
              <a:buFont typeface="+mj-lt"/>
              <a:buAutoNum type="arabicPeriod"/>
              <a:tabLst>
                <a:tab pos="457200" algn="l"/>
              </a:tabLst>
            </a:pPr>
            <a:r>
              <a:rPr lang="it-IT" sz="1800" b="1" kern="0" dirty="0">
                <a:effectLst/>
                <a:latin typeface="Times New Roman" panose="02020603050405020304" pitchFamily="18" charset="0"/>
                <a:ea typeface="Times New Roman" panose="02020603050405020304" pitchFamily="18" charset="0"/>
                <a:cs typeface="Times New Roman" panose="02020603050405020304" pitchFamily="18" charset="0"/>
              </a:rPr>
              <a:t>Comparative </a:t>
            </a:r>
            <a:r>
              <a:rPr lang="it-IT"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Static</a:t>
            </a:r>
            <a:r>
              <a:rPr lang="it-IT"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Experiments</a:t>
            </a:r>
            <a:r>
              <a:rPr lang="it-IT"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US" sz="1800" b="1" kern="0" dirty="0">
                <a:effectLst/>
                <a:ea typeface="Times New Roman" panose="02020603050405020304" pitchFamily="18" charset="0"/>
                <a:cs typeface="Times New Roman" panose="02020603050405020304" pitchFamily="18" charset="0"/>
              </a:rPr>
              <a:t>Comparative static experiments involve comparing two or more static scenarios to understand the impact of changes between them. In this context, BAU scenarios are compared with alternative scenarios that incorporate climate change and policy interventions.</a:t>
            </a:r>
            <a:endParaRPr lang="it-IT" sz="1800" b="1" kern="100" dirty="0">
              <a:effectLst/>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US" sz="1800" b="1" kern="0" dirty="0">
                <a:effectLst/>
                <a:ea typeface="Times New Roman" panose="02020603050405020304" pitchFamily="18" charset="0"/>
                <a:cs typeface="Times New Roman" panose="02020603050405020304" pitchFamily="18" charset="0"/>
              </a:rPr>
              <a:t>Business as Usual (BAU) Scenarios:</a:t>
            </a:r>
            <a:endParaRPr lang="it-IT" sz="1800" b="1"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US" sz="1800" b="1" kern="0" dirty="0">
                <a:effectLst/>
                <a:ea typeface="Times New Roman" panose="02020603050405020304" pitchFamily="18" charset="0"/>
                <a:cs typeface="Times New Roman" panose="02020603050405020304" pitchFamily="18" charset="0"/>
              </a:rPr>
              <a:t>BAU scenarios assume no significant changes in current trends or policies. They serve as a baseline to evaluate the effects of alternative interventions.</a:t>
            </a:r>
            <a:endParaRPr lang="it-IT" sz="1800" b="1" kern="100" dirty="0">
              <a:effectLst/>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it-IT" sz="1800" b="1" kern="0" dirty="0">
                <a:effectLst/>
                <a:ea typeface="Times New Roman" panose="02020603050405020304" pitchFamily="18" charset="0"/>
                <a:cs typeface="Times New Roman" panose="02020603050405020304" pitchFamily="18" charset="0"/>
              </a:rPr>
              <a:t>Alternative </a:t>
            </a:r>
            <a:r>
              <a:rPr lang="it-IT" sz="1800" b="1" kern="0" dirty="0" err="1">
                <a:effectLst/>
                <a:ea typeface="Times New Roman" panose="02020603050405020304" pitchFamily="18" charset="0"/>
                <a:cs typeface="Times New Roman" panose="02020603050405020304" pitchFamily="18" charset="0"/>
              </a:rPr>
              <a:t>Simulations</a:t>
            </a:r>
            <a:r>
              <a:rPr lang="it-IT" sz="1800" b="1" kern="0" dirty="0">
                <a:effectLst/>
                <a:ea typeface="Times New Roman" panose="02020603050405020304" pitchFamily="18" charset="0"/>
                <a:cs typeface="Times New Roman" panose="02020603050405020304" pitchFamily="18" charset="0"/>
              </a:rPr>
              <a:t>:</a:t>
            </a:r>
            <a:endParaRPr lang="it-IT" sz="1800" b="1"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US" sz="1800" b="1" kern="0" dirty="0">
                <a:effectLst/>
                <a:ea typeface="Times New Roman" panose="02020603050405020304" pitchFamily="18" charset="0"/>
                <a:cs typeface="Times New Roman" panose="02020603050405020304" pitchFamily="18" charset="0"/>
              </a:rPr>
              <a:t>Alternative simulations include different climate change projections and policy scenarios. These are used to explore the potential impacts of climate change and the effectiveness of various policy measures.</a:t>
            </a:r>
            <a:endParaRPr lang="it-IT" sz="1800" b="1" kern="100" dirty="0">
              <a:effectLst/>
              <a:ea typeface="Aptos" panose="020B0004020202020204" pitchFamily="34" charset="0"/>
              <a:cs typeface="Times New Roman" panose="02020603050405020304" pitchFamily="18" charset="0"/>
            </a:endParaRPr>
          </a:p>
          <a:p>
            <a:endParaRPr lang="it-IT" dirty="0"/>
          </a:p>
        </p:txBody>
      </p:sp>
      <p:sp>
        <p:nvSpPr>
          <p:cNvPr id="4" name="Segnaposto contenuto 3">
            <a:extLst>
              <a:ext uri="{FF2B5EF4-FFF2-40B4-BE49-F238E27FC236}">
                <a16:creationId xmlns:a16="http://schemas.microsoft.com/office/drawing/2014/main" id="{88B7C9DF-6E3D-0F6B-AD01-9D483AD6D881}"/>
              </a:ext>
            </a:extLst>
          </p:cNvPr>
          <p:cNvSpPr>
            <a:spLocks noGrp="1"/>
          </p:cNvSpPr>
          <p:nvPr>
            <p:ph sz="half" idx="2"/>
          </p:nvPr>
        </p:nvSpPr>
        <p:spPr/>
        <p:txBody>
          <a:bodyPr>
            <a:normAutofit fontScale="70000" lnSpcReduction="20000"/>
          </a:bodyPr>
          <a:lstStyle/>
          <a:p>
            <a:pPr marL="342900" lvl="0" indent="-342900">
              <a:lnSpc>
                <a:spcPct val="115000"/>
              </a:lnSpc>
              <a:spcAft>
                <a:spcPts val="800"/>
              </a:spcAft>
              <a:buFont typeface="+mj-lt"/>
              <a:buAutoNum type="arabicPeriod"/>
              <a:tabLst>
                <a:tab pos="457200" algn="l"/>
              </a:tabLst>
            </a:pPr>
            <a:r>
              <a:rPr lang="it-IT" sz="1700" b="1" kern="0" dirty="0">
                <a:effectLst/>
                <a:ea typeface="Times New Roman" panose="02020603050405020304" pitchFamily="18" charset="0"/>
                <a:cs typeface="Times New Roman" panose="02020603050405020304" pitchFamily="18" charset="0"/>
              </a:rPr>
              <a:t>Model Solutions </a:t>
            </a:r>
            <a:r>
              <a:rPr lang="it-IT" sz="1700" b="1" kern="0" dirty="0" err="1">
                <a:effectLst/>
                <a:ea typeface="Times New Roman" panose="02020603050405020304" pitchFamily="18" charset="0"/>
                <a:cs typeface="Times New Roman" panose="02020603050405020304" pitchFamily="18" charset="0"/>
              </a:rPr>
              <a:t>Projected</a:t>
            </a:r>
            <a:r>
              <a:rPr lang="it-IT" sz="1700" b="1" kern="0" dirty="0">
                <a:effectLst/>
                <a:ea typeface="Times New Roman" panose="02020603050405020304" pitchFamily="18" charset="0"/>
                <a:cs typeface="Times New Roman" panose="02020603050405020304" pitchFamily="18" charset="0"/>
              </a:rPr>
              <a:t> to 2050</a:t>
            </a:r>
            <a:r>
              <a:rPr lang="it-IT" sz="1700" kern="0" dirty="0">
                <a:effectLst/>
                <a:ea typeface="Times New Roman" panose="02020603050405020304" pitchFamily="18" charset="0"/>
                <a:cs typeface="Times New Roman" panose="02020603050405020304" pitchFamily="18" charset="0"/>
              </a:rPr>
              <a:t>:</a:t>
            </a:r>
            <a:endParaRPr lang="it-IT" sz="17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US" sz="1700" b="1" kern="0" dirty="0">
                <a:effectLst/>
                <a:ea typeface="Times New Roman" panose="02020603050405020304" pitchFamily="18" charset="0"/>
                <a:cs typeface="Times New Roman" panose="02020603050405020304" pitchFamily="18" charset="0"/>
              </a:rPr>
              <a:t>The model's projections extend to the year 2050. This long-term horizon allows for the assessment of sustained impacts over time, considering how policies and climate change might evolve.</a:t>
            </a:r>
            <a:endParaRPr lang="it-IT" sz="1700" b="1" kern="100" dirty="0">
              <a:effectLst/>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it-IT" sz="1700" b="1" kern="0" dirty="0">
                <a:effectLst/>
                <a:ea typeface="Times New Roman" panose="02020603050405020304" pitchFamily="18" charset="0"/>
                <a:cs typeface="Times New Roman" panose="02020603050405020304" pitchFamily="18" charset="0"/>
              </a:rPr>
              <a:t>Dynamic Steady States:</a:t>
            </a:r>
            <a:endParaRPr lang="it-IT" sz="1700" b="1"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US" sz="1700" b="1" kern="0" dirty="0">
                <a:effectLst/>
                <a:ea typeface="Times New Roman" panose="02020603050405020304" pitchFamily="18" charset="0"/>
                <a:cs typeface="Times New Roman" panose="02020603050405020304" pitchFamily="18" charset="0"/>
              </a:rPr>
              <a:t>The hypothesis that these solutions may represent dynamic steady states means that the model assumes the economy reaches a new equilibrium by 2050 under each scenario. This helps in understanding the long-term equilibrium effects of different policies and climate impacts.</a:t>
            </a:r>
            <a:endParaRPr lang="it-IT" sz="1700" b="1" kern="100" dirty="0">
              <a:effectLst/>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US" sz="1700" b="1" kern="0" dirty="0">
                <a:effectLst/>
                <a:ea typeface="Times New Roman" panose="02020603050405020304" pitchFamily="18" charset="0"/>
                <a:cs typeface="Times New Roman" panose="02020603050405020304" pitchFamily="18" charset="0"/>
              </a:rPr>
              <a:t>Integrating Impacts on Growth and Levels:</a:t>
            </a:r>
            <a:endParaRPr lang="it-IT" sz="1700" b="1"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US" sz="1700" b="1" kern="0" dirty="0">
                <a:effectLst/>
                <a:ea typeface="Times New Roman" panose="02020603050405020304" pitchFamily="18" charset="0"/>
                <a:cs typeface="Times New Roman" panose="02020603050405020304" pitchFamily="18" charset="0"/>
              </a:rPr>
              <a:t>By integrating impacts on growth with impacts on levels, the approach captures both how fast economies grow and the absolute changes in economic levels (such as GDP or resource stocks). This dual focus provides a more complete picture of the consequences of climate change and policy actions.</a:t>
            </a:r>
            <a:endParaRPr lang="it-IT" sz="1700" b="1" kern="100" dirty="0">
              <a:effectLst/>
              <a:ea typeface="Aptos" panose="020B000402020202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4189840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204EDF-4F78-61F0-5B11-07E7649B70FD}"/>
              </a:ext>
            </a:extLst>
          </p:cNvPr>
          <p:cNvSpPr>
            <a:spLocks noGrp="1"/>
          </p:cNvSpPr>
          <p:nvPr>
            <p:ph type="title"/>
          </p:nvPr>
        </p:nvSpPr>
        <p:spPr/>
        <p:txBody>
          <a:bodyPr/>
          <a:lstStyle/>
          <a:p>
            <a:r>
              <a:rPr lang="it-IT" dirty="0" err="1"/>
              <a:t>Main</a:t>
            </a:r>
            <a:r>
              <a:rPr lang="it-IT" dirty="0"/>
              <a:t> Model </a:t>
            </a:r>
            <a:r>
              <a:rPr lang="it-IT" dirty="0" err="1"/>
              <a:t>Estimates</a:t>
            </a:r>
            <a:r>
              <a:rPr lang="it-IT" dirty="0"/>
              <a:t>: Impact of </a:t>
            </a:r>
            <a:r>
              <a:rPr lang="it-IT" dirty="0" err="1"/>
              <a:t>Climate</a:t>
            </a:r>
            <a:r>
              <a:rPr lang="it-IT" dirty="0"/>
              <a:t> </a:t>
            </a:r>
            <a:r>
              <a:rPr lang="it-IT" dirty="0" err="1"/>
              <a:t>Change</a:t>
            </a:r>
            <a:r>
              <a:rPr lang="it-IT" dirty="0"/>
              <a:t> on GDP (</a:t>
            </a:r>
            <a:r>
              <a:rPr lang="it-IT" dirty="0" err="1"/>
              <a:t>projections</a:t>
            </a:r>
            <a:r>
              <a:rPr lang="it-IT" dirty="0"/>
              <a:t> to 2050)</a:t>
            </a:r>
          </a:p>
        </p:txBody>
      </p:sp>
      <p:pic>
        <p:nvPicPr>
          <p:cNvPr id="6" name="Segnaposto contenuto 5">
            <a:extLst>
              <a:ext uri="{FF2B5EF4-FFF2-40B4-BE49-F238E27FC236}">
                <a16:creationId xmlns:a16="http://schemas.microsoft.com/office/drawing/2014/main" id="{558604D1-10AF-2FE5-0A51-81CDF80DF33A}"/>
              </a:ext>
            </a:extLst>
          </p:cNvPr>
          <p:cNvPicPr>
            <a:picLocks noGrp="1" noChangeAspect="1"/>
            <a:extLst>
              <a:ext uri="{51228E76-BA90-4043-B771-695A4F85340A}">
                <alf:liveFeedProps xmlns:alf="http://schemas.microsoft.com/office/drawing/2021/livefeed"/>
              </a:ext>
            </a:extLst>
          </p:cNvPicPr>
          <p:nvPr>
            <p:ph sz="half" idx="2"/>
          </p:nvPr>
        </p:nvPicPr>
        <p:blipFill>
          <a:blip r:embed="rId2">
            <a:extLst>
              <a:ext uri="{96DAC541-7B7A-43D3-8B79-37D633B846F1}">
                <asvg:svgBlip xmlns:asvg="http://schemas.microsoft.com/office/drawing/2016/SVG/main" r:embed="rId3"/>
              </a:ext>
            </a:extLst>
          </a:blip>
          <a:stretch>
            <a:fillRect/>
          </a:stretch>
        </p:blipFill>
        <p:spPr/>
      </p:pic>
      <mc:AlternateContent xmlns:mc="http://schemas.openxmlformats.org/markup-compatibility/2006" xmlns:cx1="http://schemas.microsoft.com/office/drawing/2015/9/8/chartex">
        <mc:Choice Requires="cx1">
          <p:graphicFrame>
            <p:nvGraphicFramePr>
              <p:cNvPr id="9" name="Segnaposto contenuto 8">
                <a:extLst>
                  <a:ext uri="{FF2B5EF4-FFF2-40B4-BE49-F238E27FC236}">
                    <a16:creationId xmlns:a16="http://schemas.microsoft.com/office/drawing/2014/main" id="{E640EC56-A864-7157-1227-6E431EB4D903}"/>
                  </a:ext>
                </a:extLst>
              </p:cNvPr>
              <p:cNvGraphicFramePr>
                <a:graphicFrameLocks noGrp="1" noChangeAspect="1" noMove="1" noResize="1"/>
              </p:cNvGraphicFramePr>
              <p:nvPr>
                <p:ph sz="half" idx="1"/>
              </p:nvPr>
            </p:nvGraphicFramePr>
            <p:xfrm>
              <a:off x="838200" y="1825625"/>
              <a:ext cx="5181600" cy="43513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9" name="Segnaposto contenuto 8">
                <a:extLst>
                  <a:ext uri="{FF2B5EF4-FFF2-40B4-BE49-F238E27FC236}">
                    <a16:creationId xmlns:a16="http://schemas.microsoft.com/office/drawing/2014/main" id="{E640EC56-A864-7157-1227-6E431EB4D903}"/>
                  </a:ext>
                </a:extLst>
              </p:cNvPr>
              <p:cNvPicPr>
                <a:picLocks noGrp="1" noRot="1" noChangeAspect="1" noMove="1" noResize="1" noEditPoints="1" noAdjustHandles="1" noChangeArrowheads="1" noChangeShapeType="1"/>
              </p:cNvPicPr>
              <p:nvPr/>
            </p:nvPicPr>
            <p:blipFill>
              <a:blip r:embed="rId5"/>
              <a:stretch>
                <a:fillRect/>
              </a:stretch>
            </p:blipFill>
            <p:spPr>
              <a:xfrm>
                <a:off x="838200" y="1825625"/>
                <a:ext cx="5181600" cy="4351338"/>
              </a:xfrm>
              <a:prstGeom prst="rect">
                <a:avLst/>
              </a:prstGeom>
            </p:spPr>
          </p:pic>
        </mc:Fallback>
      </mc:AlternateContent>
      <p:pic>
        <p:nvPicPr>
          <p:cNvPr id="10" name="Picture 1">
            <a:extLst>
              <a:ext uri="{FF2B5EF4-FFF2-40B4-BE49-F238E27FC236}">
                <a16:creationId xmlns:a16="http://schemas.microsoft.com/office/drawing/2014/main" id="{A3586C32-5825-EA3B-A332-9C32E49E6225}"/>
              </a:ext>
            </a:extLst>
          </p:cNvPr>
          <p:cNvPicPr>
            <a:picLocks noChangeAspect="1"/>
          </p:cNvPicPr>
          <p:nvPr/>
        </p:nvPicPr>
        <p:blipFill>
          <a:blip r:embed="rId6"/>
          <a:stretch>
            <a:fillRect/>
          </a:stretch>
        </p:blipFill>
        <p:spPr>
          <a:xfrm>
            <a:off x="6172199" y="1874520"/>
            <a:ext cx="5336177" cy="4552406"/>
          </a:xfrm>
          <a:prstGeom prst="rect">
            <a:avLst/>
          </a:prstGeom>
        </p:spPr>
      </p:pic>
    </p:spTree>
    <p:extLst>
      <p:ext uri="{BB962C8B-B14F-4D97-AF65-F5344CB8AC3E}">
        <p14:creationId xmlns:p14="http://schemas.microsoft.com/office/powerpoint/2010/main" val="1177715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CC56B6-7553-AD05-3014-C2955FDA9F22}"/>
              </a:ext>
            </a:extLst>
          </p:cNvPr>
          <p:cNvSpPr>
            <a:spLocks noGrp="1"/>
          </p:cNvSpPr>
          <p:nvPr>
            <p:ph type="title"/>
          </p:nvPr>
        </p:nvSpPr>
        <p:spPr/>
        <p:txBody>
          <a:bodyPr>
            <a:normAutofit/>
          </a:bodyPr>
          <a:lstStyle/>
          <a:p>
            <a:r>
              <a:rPr lang="it-IT" sz="3200" dirty="0" err="1"/>
              <a:t>Main</a:t>
            </a:r>
            <a:r>
              <a:rPr lang="it-IT" sz="3200" dirty="0"/>
              <a:t> Model </a:t>
            </a:r>
            <a:r>
              <a:rPr lang="it-IT" sz="3200" dirty="0" err="1"/>
              <a:t>Estimates</a:t>
            </a:r>
            <a:r>
              <a:rPr lang="it-IT" sz="3200" dirty="0"/>
              <a:t>: Impact of </a:t>
            </a:r>
            <a:r>
              <a:rPr lang="it-IT" sz="3200" dirty="0" err="1"/>
              <a:t>Climate</a:t>
            </a:r>
            <a:r>
              <a:rPr lang="it-IT" sz="3200" dirty="0"/>
              <a:t> </a:t>
            </a:r>
            <a:r>
              <a:rPr lang="it-IT" sz="3200" dirty="0" err="1"/>
              <a:t>Change</a:t>
            </a:r>
            <a:r>
              <a:rPr lang="it-IT" sz="3200" dirty="0"/>
              <a:t> and Trends in Water Storage (TWS) on GDP (</a:t>
            </a:r>
            <a:r>
              <a:rPr lang="it-IT" sz="3200" dirty="0" err="1"/>
              <a:t>projections</a:t>
            </a:r>
            <a:r>
              <a:rPr lang="it-IT" sz="3200" dirty="0"/>
              <a:t> to 2050)</a:t>
            </a:r>
          </a:p>
        </p:txBody>
      </p:sp>
      <p:sp>
        <p:nvSpPr>
          <p:cNvPr id="4" name="Segnaposto contenuto 3">
            <a:extLst>
              <a:ext uri="{FF2B5EF4-FFF2-40B4-BE49-F238E27FC236}">
                <a16:creationId xmlns:a16="http://schemas.microsoft.com/office/drawing/2014/main" id="{87BCA54A-AD92-FA67-16BF-49953D9DB705}"/>
              </a:ext>
            </a:extLst>
          </p:cNvPr>
          <p:cNvSpPr>
            <a:spLocks noGrp="1"/>
          </p:cNvSpPr>
          <p:nvPr>
            <p:ph sz="half" idx="2"/>
          </p:nvPr>
        </p:nvSpPr>
        <p:spPr/>
        <p:txBody>
          <a:bodyPr>
            <a:normAutofit fontScale="85000" lnSpcReduction="10000"/>
          </a:bodyPr>
          <a:lstStyle/>
          <a:p>
            <a:pPr>
              <a:lnSpc>
                <a:spcPct val="120000"/>
              </a:lnSpc>
            </a:pPr>
            <a:r>
              <a:rPr lang="en-US" sz="1800" dirty="0">
                <a:effectLst/>
                <a:latin typeface="Calibri" panose="020F0502020204030204" pitchFamily="34" charset="0"/>
                <a:ea typeface="Calibri" panose="020F0502020204030204" pitchFamily="34" charset="0"/>
                <a:cs typeface="Calibri" panose="020F0502020204030204" pitchFamily="34" charset="0"/>
              </a:rPr>
              <a:t>This chart illustrates the impact of changes in temperature, precipitation, and trends in satellite measures of total water storage (TWS) across countries categorized by income level. The results are represented as percentage changes, highlighting the varying degrees of impact on high-income, upper-middle-income, lower-middle-income, and low-income countries.</a:t>
            </a:r>
            <a:r>
              <a:rPr lang="en-GB" sz="1800" dirty="0">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Aft>
                <a:spcPts val="80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The findings suggest that while all income groups are negatively impacted by changes in temperature, precipitation, and TWS, the degree and variability of the impact differ significantly. High-income countries appear to be slightly less affected compared to lower-income groups, which might indicate higher reliance on agriculture of this last group, and varying levels of resilience and adaptation capacity to climate-related changes.</a:t>
            </a:r>
            <a:endParaRPr lang="it-IT" sz="1800" kern="100" dirty="0">
              <a:effectLst/>
              <a:latin typeface="Calibri" panose="020F0502020204030204" pitchFamily="34" charset="0"/>
              <a:ea typeface="Calibri" panose="020F0502020204030204" pitchFamily="34" charset="0"/>
              <a:cs typeface="Calibri" panose="020F0502020204030204" pitchFamily="34" charset="0"/>
            </a:endParaRPr>
          </a:p>
          <a:p>
            <a:endParaRPr lang="it-IT" dirty="0"/>
          </a:p>
        </p:txBody>
      </p:sp>
      <p:pic>
        <p:nvPicPr>
          <p:cNvPr id="5" name="Picture 632472846">
            <a:extLst>
              <a:ext uri="{FF2B5EF4-FFF2-40B4-BE49-F238E27FC236}">
                <a16:creationId xmlns:a16="http://schemas.microsoft.com/office/drawing/2014/main" id="{87D9B21A-A113-2646-DB0C-DE34F81C9F9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39753" y="1825626"/>
            <a:ext cx="4578493" cy="4170226"/>
          </a:xfrm>
          <a:prstGeom prst="rect">
            <a:avLst/>
          </a:prstGeom>
        </p:spPr>
      </p:pic>
    </p:spTree>
    <p:extLst>
      <p:ext uri="{BB962C8B-B14F-4D97-AF65-F5344CB8AC3E}">
        <p14:creationId xmlns:p14="http://schemas.microsoft.com/office/powerpoint/2010/main" val="444960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D36ACC-864B-F05A-6553-DE3BD1E6FA9F}"/>
              </a:ext>
            </a:extLst>
          </p:cNvPr>
          <p:cNvSpPr>
            <a:spLocks noGrp="1"/>
          </p:cNvSpPr>
          <p:nvPr>
            <p:ph type="title"/>
          </p:nvPr>
        </p:nvSpPr>
        <p:spPr/>
        <p:txBody>
          <a:bodyPr/>
          <a:lstStyle/>
          <a:p>
            <a:r>
              <a:rPr lang="it-IT" dirty="0"/>
              <a:t>Virtual Water Trade </a:t>
            </a:r>
            <a:r>
              <a:rPr lang="it-IT" dirty="0" err="1"/>
              <a:t>Estimates</a:t>
            </a:r>
            <a:r>
              <a:rPr lang="it-IT" dirty="0"/>
              <a:t> (2050)</a:t>
            </a:r>
          </a:p>
        </p:txBody>
      </p:sp>
      <p:sp>
        <p:nvSpPr>
          <p:cNvPr id="4" name="Segnaposto contenuto 3">
            <a:extLst>
              <a:ext uri="{FF2B5EF4-FFF2-40B4-BE49-F238E27FC236}">
                <a16:creationId xmlns:a16="http://schemas.microsoft.com/office/drawing/2014/main" id="{C44E4912-653C-93B6-1CA6-DD73E65751CA}"/>
              </a:ext>
            </a:extLst>
          </p:cNvPr>
          <p:cNvSpPr>
            <a:spLocks noGrp="1"/>
          </p:cNvSpPr>
          <p:nvPr>
            <p:ph sz="half" idx="2"/>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Analysis of Per Capita Virtual Water Net Imports by Country Income Group: Comparing Baseline, Business-As-Usual, and Climate Change Scenarios.</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The chart highlights significant disparities in virtual water trade among different income groups, particularly under climate change conditions, suggesting vulnerability and adaptation challenges for lower income countries.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graphicFrame>
        <p:nvGraphicFramePr>
          <p:cNvPr id="5" name="Segnaposto contenuto 4">
            <a:extLst>
              <a:ext uri="{FF2B5EF4-FFF2-40B4-BE49-F238E27FC236}">
                <a16:creationId xmlns:a16="http://schemas.microsoft.com/office/drawing/2014/main" id="{229B39DC-B30B-AFCF-5A0D-1A48D6123364}"/>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7749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9695F9-A052-B8D3-7689-225C6F75A493}"/>
              </a:ext>
            </a:extLst>
          </p:cNvPr>
          <p:cNvSpPr>
            <a:spLocks noGrp="1"/>
          </p:cNvSpPr>
          <p:nvPr>
            <p:ph type="title"/>
          </p:nvPr>
        </p:nvSpPr>
        <p:spPr/>
        <p:txBody>
          <a:bodyPr/>
          <a:lstStyle/>
          <a:p>
            <a:r>
              <a:rPr lang="it-IT" dirty="0" err="1"/>
              <a:t>Estimates</a:t>
            </a:r>
            <a:r>
              <a:rPr lang="it-IT" dirty="0"/>
              <a:t> of Virtual Water Export Shares (Model </a:t>
            </a:r>
            <a:r>
              <a:rPr lang="it-IT" dirty="0" err="1"/>
              <a:t>Projections</a:t>
            </a:r>
            <a:r>
              <a:rPr lang="it-IT" dirty="0"/>
              <a:t> to 2050)</a:t>
            </a:r>
          </a:p>
        </p:txBody>
      </p:sp>
      <p:graphicFrame>
        <p:nvGraphicFramePr>
          <p:cNvPr id="5" name="Segnaposto contenuto 4">
            <a:extLst>
              <a:ext uri="{FF2B5EF4-FFF2-40B4-BE49-F238E27FC236}">
                <a16:creationId xmlns:a16="http://schemas.microsoft.com/office/drawing/2014/main" id="{C9B407B8-D932-7410-5809-3205801B5788}"/>
              </a:ext>
            </a:extLst>
          </p:cNvPr>
          <p:cNvGraphicFramePr>
            <a:graphicFrameLocks noGrp="1"/>
          </p:cNvGraphicFramePr>
          <p:nvPr>
            <p:ph sz="half" idx="1"/>
            <p:extLst>
              <p:ext uri="{D42A27DB-BD31-4B8C-83A1-F6EECF244321}">
                <p14:modId xmlns:p14="http://schemas.microsoft.com/office/powerpoint/2010/main" val="2587404827"/>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8" name="Segnaposto contenuto 7">
            <a:extLst>
              <a:ext uri="{FF2B5EF4-FFF2-40B4-BE49-F238E27FC236}">
                <a16:creationId xmlns:a16="http://schemas.microsoft.com/office/drawing/2014/main" id="{24CC55CD-06F7-A748-1705-E2B1941E5EB2}"/>
              </a:ext>
            </a:extLst>
          </p:cNvPr>
          <p:cNvSpPr>
            <a:spLocks noGrp="1"/>
          </p:cNvSpPr>
          <p:nvPr>
            <p:ph sz="half" idx="2"/>
          </p:nvPr>
        </p:nvSpPr>
        <p:spPr/>
        <p:txBody>
          <a:bodyPr>
            <a:normAutofit fontScale="92500" lnSpcReduction="20000"/>
          </a:bodyPr>
          <a:lstStyle/>
          <a:p>
            <a:r>
              <a:rPr lang="en-US" sz="1800" dirty="0">
                <a:effectLst/>
                <a:latin typeface="Calibri" panose="020F0502020204030204" pitchFamily="34" charset="0"/>
                <a:ea typeface="Times New Roman" panose="02020603050405020304" pitchFamily="18" charset="0"/>
              </a:rPr>
              <a:t>This bar chart illustrates the shares of virtual water exports across different country income groups in the base year, under business-as-usual (BAU) conditions, and projected climate change scenarios. </a:t>
            </a:r>
          </a:p>
          <a:p>
            <a:r>
              <a:rPr lang="en-US" sz="1800" dirty="0">
                <a:effectLst/>
                <a:latin typeface="Calibri" panose="020F0502020204030204" pitchFamily="34" charset="0"/>
                <a:ea typeface="Times New Roman" panose="02020603050405020304" pitchFamily="18" charset="0"/>
              </a:rPr>
              <a:t>The chart shows that high-income countries dominate virtual water exports in all scenarios, though their share decreases slightly under climate change conditions. Upper-middle-income countries exhibit a stable export share across all scenarios, indicating resilience in their water-exporting sectors. </a:t>
            </a:r>
          </a:p>
          <a:p>
            <a:r>
              <a:rPr lang="en-US" sz="1800" dirty="0">
                <a:effectLst/>
                <a:latin typeface="Calibri" panose="020F0502020204030204" pitchFamily="34" charset="0"/>
                <a:ea typeface="Times New Roman" panose="02020603050405020304" pitchFamily="18" charset="0"/>
              </a:rPr>
              <a:t>Lower-middle-income and low-income countries show minimal participation in virtual water exports, with a slight increase under climate change, suggesting potential shifts in water resource utilization and economic impacts. </a:t>
            </a:r>
          </a:p>
          <a:p>
            <a:r>
              <a:rPr lang="en-US" sz="1800" dirty="0">
                <a:effectLst/>
                <a:latin typeface="Calibri" panose="020F0502020204030204" pitchFamily="34" charset="0"/>
                <a:ea typeface="Times New Roman" panose="02020603050405020304" pitchFamily="18" charset="0"/>
              </a:rPr>
              <a:t>This data highlights the disparities in virtual water trade and suggests that climate change could redistribute water-related economic advantages among different income groups.</a:t>
            </a:r>
            <a:endParaRPr lang="it-IT" sz="18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105996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98B462-AAEC-C105-CAFA-66D6167043C7}"/>
              </a:ext>
            </a:extLst>
          </p:cNvPr>
          <p:cNvSpPr>
            <a:spLocks noGrp="1"/>
          </p:cNvSpPr>
          <p:nvPr>
            <p:ph type="title"/>
          </p:nvPr>
        </p:nvSpPr>
        <p:spPr/>
        <p:txBody>
          <a:bodyPr/>
          <a:lstStyle/>
          <a:p>
            <a:r>
              <a:rPr lang="it-IT" dirty="0" err="1"/>
              <a:t>Estimates</a:t>
            </a:r>
            <a:r>
              <a:rPr lang="it-IT" dirty="0"/>
              <a:t> of Virtual Water Import Shares (Model </a:t>
            </a:r>
            <a:r>
              <a:rPr lang="it-IT" dirty="0" err="1"/>
              <a:t>Projections</a:t>
            </a:r>
            <a:r>
              <a:rPr lang="it-IT" dirty="0"/>
              <a:t> to 2050)</a:t>
            </a:r>
          </a:p>
        </p:txBody>
      </p:sp>
      <p:sp>
        <p:nvSpPr>
          <p:cNvPr id="4" name="Segnaposto contenuto 3">
            <a:extLst>
              <a:ext uri="{FF2B5EF4-FFF2-40B4-BE49-F238E27FC236}">
                <a16:creationId xmlns:a16="http://schemas.microsoft.com/office/drawing/2014/main" id="{B6E080B1-4703-1433-ED79-42292070DD4B}"/>
              </a:ext>
            </a:extLst>
          </p:cNvPr>
          <p:cNvSpPr>
            <a:spLocks noGrp="1"/>
          </p:cNvSpPr>
          <p:nvPr>
            <p:ph sz="half" idx="2"/>
          </p:nvPr>
        </p:nvSpPr>
        <p:spPr/>
        <p:txBody>
          <a:bodyPr>
            <a:normAutofit fontScale="92500" lnSpcReduction="10000"/>
          </a:bodyPr>
          <a:lstStyle/>
          <a:p>
            <a:r>
              <a:rPr lang="en-US" sz="1800" dirty="0">
                <a:effectLst/>
                <a:latin typeface="Calibri" panose="020F0502020204030204" pitchFamily="34" charset="0"/>
                <a:ea typeface="Calibri" panose="020F0502020204030204" pitchFamily="34" charset="0"/>
              </a:rPr>
              <a:t>This bar chart displays the proportions of virtual water imports for high income, upper-middle income, lower-middle income, and low-income countries during the base year, under business-as-usual (BAU) conditions, and within a climate change scenario. </a:t>
            </a:r>
          </a:p>
          <a:p>
            <a:r>
              <a:rPr lang="en-US" sz="1800" dirty="0">
                <a:effectLst/>
                <a:latin typeface="Calibri" panose="020F0502020204030204" pitchFamily="34" charset="0"/>
                <a:ea typeface="Calibri" panose="020F0502020204030204" pitchFamily="34" charset="0"/>
              </a:rPr>
              <a:t>The chart indicates that high-income countries are the largest importers of virtual water, but their share decreases in both the BAU and slightly less in the climate change scenario. </a:t>
            </a:r>
          </a:p>
          <a:p>
            <a:r>
              <a:rPr lang="en-US" sz="1800" dirty="0">
                <a:effectLst/>
                <a:latin typeface="Calibri" panose="020F0502020204030204" pitchFamily="34" charset="0"/>
                <a:ea typeface="Calibri" panose="020F0502020204030204" pitchFamily="34" charset="0"/>
              </a:rPr>
              <a:t>Upper-middle income countries increase their share under climate change, possibly due to shifts in global agricultural patterns or economic changes that increase dependence on imported water-intensive goods. </a:t>
            </a:r>
          </a:p>
          <a:p>
            <a:r>
              <a:rPr lang="en-US" sz="1800" dirty="0">
                <a:effectLst/>
                <a:latin typeface="Calibri" panose="020F0502020204030204" pitchFamily="34" charset="0"/>
                <a:ea typeface="Calibri" panose="020F0502020204030204" pitchFamily="34" charset="0"/>
              </a:rPr>
              <a:t>Lower-middle income and low-income countries maintain relatively low and stable import shares across all scenarios, reflecting their limited economic flexibility to increase imports.</a:t>
            </a:r>
            <a:endParaRPr lang="it-IT" dirty="0"/>
          </a:p>
        </p:txBody>
      </p:sp>
      <p:graphicFrame>
        <p:nvGraphicFramePr>
          <p:cNvPr id="5" name="Segnaposto contenuto 4">
            <a:extLst>
              <a:ext uri="{FF2B5EF4-FFF2-40B4-BE49-F238E27FC236}">
                <a16:creationId xmlns:a16="http://schemas.microsoft.com/office/drawing/2014/main" id="{97F1BE69-48D4-BDA2-0A79-041B6E4926D9}"/>
              </a:ext>
            </a:extLst>
          </p:cNvPr>
          <p:cNvGraphicFramePr>
            <a:graphicFrameLocks noGrp="1"/>
          </p:cNvGraphicFramePr>
          <p:nvPr>
            <p:ph sz="half" idx="1"/>
            <p:extLst>
              <p:ext uri="{D42A27DB-BD31-4B8C-83A1-F6EECF244321}">
                <p14:modId xmlns:p14="http://schemas.microsoft.com/office/powerpoint/2010/main" val="2988276477"/>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4328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63676B-E909-FB57-4A8A-6733AE06C5BD}"/>
              </a:ext>
            </a:extLst>
          </p:cNvPr>
          <p:cNvSpPr>
            <a:spLocks noGrp="1"/>
          </p:cNvSpPr>
          <p:nvPr>
            <p:ph type="title"/>
          </p:nvPr>
        </p:nvSpPr>
        <p:spPr/>
        <p:txBody>
          <a:bodyPr/>
          <a:lstStyle/>
          <a:p>
            <a:r>
              <a:rPr lang="it-IT" dirty="0" err="1"/>
              <a:t>Estimated</a:t>
            </a:r>
            <a:r>
              <a:rPr lang="it-IT" dirty="0"/>
              <a:t> Impact on Virtual Trade (2050)</a:t>
            </a:r>
          </a:p>
        </p:txBody>
      </p:sp>
      <p:sp>
        <p:nvSpPr>
          <p:cNvPr id="4" name="Segnaposto contenuto 3">
            <a:extLst>
              <a:ext uri="{FF2B5EF4-FFF2-40B4-BE49-F238E27FC236}">
                <a16:creationId xmlns:a16="http://schemas.microsoft.com/office/drawing/2014/main" id="{1B0F1412-498C-3914-F3E4-04F083732F23}"/>
              </a:ext>
            </a:extLst>
          </p:cNvPr>
          <p:cNvSpPr>
            <a:spLocks noGrp="1"/>
          </p:cNvSpPr>
          <p:nvPr>
            <p:ph sz="half" idx="2"/>
          </p:nvPr>
        </p:nvSpPr>
        <p:spPr/>
        <p:txBody>
          <a:bodyPr/>
          <a:lstStyle/>
          <a:p>
            <a:pPr>
              <a:lnSpc>
                <a:spcPct val="105000"/>
              </a:lnSpc>
              <a:spcAft>
                <a:spcPts val="600"/>
              </a:spcAft>
            </a:pPr>
            <a:r>
              <a:rPr lang="en-GB" sz="1800" dirty="0">
                <a:effectLst/>
                <a:latin typeface="Segoe UI" panose="020B0502040204020203" pitchFamily="34" charset="0"/>
                <a:ea typeface="Calibri" panose="020F0502020204030204" pitchFamily="34" charset="0"/>
                <a:cs typeface="Segoe UI" panose="020B0502040204020203" pitchFamily="34" charset="0"/>
              </a:rPr>
              <a:t>This diagram shows the differences in per capita net virtual imports of blue water from a BAU scenario across different income groups.</a:t>
            </a:r>
          </a:p>
          <a:p>
            <a:pPr>
              <a:lnSpc>
                <a:spcPct val="105000"/>
              </a:lnSpc>
              <a:spcAft>
                <a:spcPts val="600"/>
              </a:spcAft>
            </a:pPr>
            <a:r>
              <a:rPr lang="en-GB" sz="1800" dirty="0">
                <a:effectLst/>
                <a:latin typeface="Segoe UI" panose="020B0502040204020203" pitchFamily="34" charset="0"/>
                <a:ea typeface="Calibri" panose="020F0502020204030204" pitchFamily="34" charset="0"/>
                <a:cs typeface="Segoe UI" panose="020B0502040204020203" pitchFamily="34" charset="0"/>
              </a:rPr>
              <a:t>High-income countries (presently net exporters) show a substantial increase suggesting reducing exports and increased imports of virtual water goods. </a:t>
            </a:r>
          </a:p>
          <a:p>
            <a:pPr>
              <a:lnSpc>
                <a:spcPct val="105000"/>
              </a:lnSpc>
              <a:spcAft>
                <a:spcPts val="600"/>
              </a:spcAft>
            </a:pPr>
            <a:r>
              <a:rPr lang="en-GB" sz="1800" dirty="0">
                <a:effectLst/>
                <a:latin typeface="Segoe UI" panose="020B0502040204020203" pitchFamily="34" charset="0"/>
                <a:ea typeface="Calibri" panose="020F0502020204030204" pitchFamily="34" charset="0"/>
                <a:cs typeface="Segoe UI" panose="020B0502040204020203" pitchFamily="34" charset="0"/>
              </a:rPr>
              <a:t>Upper-middle, lower-middle, and low-income countries (presently net importers) experience declines in net virtual imports.</a:t>
            </a:r>
            <a:endParaRPr lang="it-IT" sz="1800" dirty="0">
              <a:effectLst/>
              <a:latin typeface="Times New Roman" panose="02020603050405020304" pitchFamily="18" charset="0"/>
              <a:ea typeface="Calibri" panose="020F0502020204030204" pitchFamily="34" charset="0"/>
              <a:cs typeface="Vrinda" panose="020B0502040204020203" pitchFamily="34" charset="0"/>
            </a:endParaRPr>
          </a:p>
          <a:p>
            <a:pPr marL="0" indent="0">
              <a:lnSpc>
                <a:spcPct val="105000"/>
              </a:lnSpc>
              <a:spcAft>
                <a:spcPts val="600"/>
              </a:spcAft>
              <a:buNone/>
            </a:pPr>
            <a:r>
              <a:rPr lang="en-GB" sz="1800" dirty="0">
                <a:effectLst/>
                <a:latin typeface="Segoe UI" panose="020B0502040204020203" pitchFamily="34" charset="0"/>
                <a:ea typeface="Calibri" panose="020F0502020204030204" pitchFamily="34" charset="0"/>
                <a:cs typeface="Segoe UI" panose="020B0502040204020203" pitchFamily="34" charset="0"/>
              </a:rPr>
              <a:t> </a:t>
            </a:r>
            <a:endParaRPr lang="it-IT" sz="1800" dirty="0">
              <a:effectLst/>
              <a:latin typeface="Times New Roman" panose="02020603050405020304" pitchFamily="18" charset="0"/>
              <a:ea typeface="Calibri" panose="020F0502020204030204" pitchFamily="34" charset="0"/>
              <a:cs typeface="Vrinda" panose="020B0502040204020203" pitchFamily="34" charset="0"/>
            </a:endParaRPr>
          </a:p>
          <a:p>
            <a:endParaRPr lang="it-IT" dirty="0"/>
          </a:p>
        </p:txBody>
      </p:sp>
      <p:graphicFrame>
        <p:nvGraphicFramePr>
          <p:cNvPr id="5" name="Segnaposto contenuto 4">
            <a:extLst>
              <a:ext uri="{FF2B5EF4-FFF2-40B4-BE49-F238E27FC236}">
                <a16:creationId xmlns:a16="http://schemas.microsoft.com/office/drawing/2014/main" id="{DF0BF3FA-A7E1-71C1-5377-522CA44E6AB4}"/>
              </a:ext>
            </a:extLst>
          </p:cNvPr>
          <p:cNvGraphicFramePr>
            <a:graphicFrameLocks noGrp="1"/>
          </p:cNvGraphicFramePr>
          <p:nvPr>
            <p:ph sz="half" idx="1"/>
            <p:extLst>
              <p:ext uri="{D42A27DB-BD31-4B8C-83A1-F6EECF244321}">
                <p14:modId xmlns:p14="http://schemas.microsoft.com/office/powerpoint/2010/main" val="3646454911"/>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495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4513015-778C-C6B7-14BF-BEFCC498393A}"/>
              </a:ext>
            </a:extLst>
          </p:cNvPr>
          <p:cNvSpPr>
            <a:spLocks noGrp="1"/>
          </p:cNvSpPr>
          <p:nvPr>
            <p:ph type="title"/>
          </p:nvPr>
        </p:nvSpPr>
        <p:spPr>
          <a:xfrm>
            <a:off x="761803" y="350196"/>
            <a:ext cx="4646904" cy="1624520"/>
          </a:xfrm>
        </p:spPr>
        <p:txBody>
          <a:bodyPr anchor="ctr">
            <a:normAutofit/>
          </a:bodyPr>
          <a:lstStyle/>
          <a:p>
            <a:r>
              <a:rPr lang="en-US" sz="2800" b="1" i="0">
                <a:effectLst/>
                <a:latin typeface="+mn-lt"/>
              </a:rPr>
              <a:t>Water as a Global Commons and Public Good</a:t>
            </a:r>
            <a:br>
              <a:rPr lang="en-US" sz="2800" b="0" i="0">
                <a:effectLst/>
                <a:latin typeface="+mn-lt"/>
              </a:rPr>
            </a:br>
            <a:endParaRPr lang="it-IT" sz="2800">
              <a:latin typeface="+mn-lt"/>
            </a:endParaRPr>
          </a:p>
        </p:txBody>
      </p:sp>
      <p:sp>
        <p:nvSpPr>
          <p:cNvPr id="3" name="Segnaposto contenuto 2">
            <a:extLst>
              <a:ext uri="{FF2B5EF4-FFF2-40B4-BE49-F238E27FC236}">
                <a16:creationId xmlns:a16="http://schemas.microsoft.com/office/drawing/2014/main" id="{BCE218C8-4D7F-683D-A738-4B96A46FD58E}"/>
              </a:ext>
            </a:extLst>
          </p:cNvPr>
          <p:cNvSpPr>
            <a:spLocks noGrp="1"/>
          </p:cNvSpPr>
          <p:nvPr>
            <p:ph idx="1"/>
          </p:nvPr>
        </p:nvSpPr>
        <p:spPr>
          <a:xfrm>
            <a:off x="761802" y="2743200"/>
            <a:ext cx="4646905" cy="3613149"/>
          </a:xfrm>
        </p:spPr>
        <p:txBody>
          <a:bodyPr anchor="ctr">
            <a:normAutofit/>
          </a:bodyPr>
          <a:lstStyle/>
          <a:p>
            <a:pPr marL="742950" lvl="1" indent="-285750">
              <a:buFont typeface="Arial" panose="020B0604020202020204" pitchFamily="34" charset="0"/>
              <a:buChar char="•"/>
            </a:pPr>
            <a:r>
              <a:rPr lang="en-US" sz="1900" dirty="0"/>
              <a:t>W</a:t>
            </a:r>
            <a:r>
              <a:rPr lang="en-US" sz="1900" b="0" i="0" dirty="0">
                <a:effectLst/>
              </a:rPr>
              <a:t>ater is a critical natural resource, vital for life and ecosystems.</a:t>
            </a:r>
          </a:p>
          <a:p>
            <a:pPr marL="742950" lvl="1" indent="-285750">
              <a:buFont typeface="Arial" panose="020B0604020202020204" pitchFamily="34" charset="0"/>
              <a:buChar char="•"/>
            </a:pPr>
            <a:r>
              <a:rPr lang="en-US" sz="1900" dirty="0"/>
              <a:t>Some of its special challenges to economic analysis:</a:t>
            </a:r>
          </a:p>
          <a:p>
            <a:pPr marL="457200" lvl="1" indent="0">
              <a:buNone/>
            </a:pPr>
            <a:r>
              <a:rPr lang="en-US" sz="1900" dirty="0"/>
              <a:t>1. Its </a:t>
            </a:r>
            <a:r>
              <a:rPr lang="en-US" sz="1900" b="0" i="0" dirty="0">
                <a:effectLst/>
              </a:rPr>
              <a:t>nature as a renewable resource which is  both a global commons and a public good.</a:t>
            </a:r>
          </a:p>
          <a:p>
            <a:pPr marL="457200" lvl="1" indent="0">
              <a:buNone/>
            </a:pPr>
            <a:r>
              <a:rPr lang="en-US" sz="1900" b="0" i="0" dirty="0">
                <a:effectLst/>
              </a:rPr>
              <a:t>2. </a:t>
            </a:r>
            <a:r>
              <a:rPr lang="en-US" sz="1900" dirty="0"/>
              <a:t>N</a:t>
            </a:r>
            <a:r>
              <a:rPr lang="en-US" sz="1900" b="0" i="0" dirty="0">
                <a:effectLst/>
              </a:rPr>
              <a:t>on-excludability and growing rivalry in water usage.</a:t>
            </a:r>
          </a:p>
          <a:p>
            <a:pPr marL="457200" lvl="1" indent="0">
              <a:buNone/>
            </a:pPr>
            <a:r>
              <a:rPr lang="en-US" sz="1900" b="0" i="0" dirty="0">
                <a:effectLst/>
              </a:rPr>
              <a:t>3. Finite availability , unequal distribution, sustainable management.</a:t>
            </a:r>
          </a:p>
          <a:p>
            <a:pPr marL="0" indent="0">
              <a:buNone/>
            </a:pPr>
            <a:endParaRPr lang="it-IT" sz="1900" dirty="0"/>
          </a:p>
        </p:txBody>
      </p:sp>
      <p:pic>
        <p:nvPicPr>
          <p:cNvPr id="5" name="Picture 4" descr="Wave pattern in the water">
            <a:extLst>
              <a:ext uri="{FF2B5EF4-FFF2-40B4-BE49-F238E27FC236}">
                <a16:creationId xmlns:a16="http://schemas.microsoft.com/office/drawing/2014/main" id="{D738E45A-D2FE-390F-0A45-8423F4C9BFE9}"/>
              </a:ext>
            </a:extLst>
          </p:cNvPr>
          <p:cNvPicPr>
            <a:picLocks noChangeAspect="1"/>
          </p:cNvPicPr>
          <p:nvPr/>
        </p:nvPicPr>
        <p:blipFill rotWithShape="1">
          <a:blip r:embed="rId2"/>
          <a:srcRect l="17886" r="23827" b="2"/>
          <a:stretch/>
        </p:blipFill>
        <p:spPr>
          <a:xfrm>
            <a:off x="6096000" y="1"/>
            <a:ext cx="6102825" cy="6858000"/>
          </a:xfrm>
          <a:prstGeom prst="rect">
            <a:avLst/>
          </a:prstGeom>
        </p:spPr>
      </p:pic>
    </p:spTree>
    <p:extLst>
      <p:ext uri="{BB962C8B-B14F-4D97-AF65-F5344CB8AC3E}">
        <p14:creationId xmlns:p14="http://schemas.microsoft.com/office/powerpoint/2010/main" val="3511737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2BC021-3D17-DFC8-F870-EE8A7906E638}"/>
              </a:ext>
            </a:extLst>
          </p:cNvPr>
          <p:cNvSpPr>
            <a:spLocks noGrp="1"/>
          </p:cNvSpPr>
          <p:nvPr>
            <p:ph type="title"/>
          </p:nvPr>
        </p:nvSpPr>
        <p:spPr>
          <a:xfrm>
            <a:off x="914400" y="354239"/>
            <a:ext cx="10515600" cy="1325563"/>
          </a:xfrm>
        </p:spPr>
        <p:txBody>
          <a:bodyPr/>
          <a:lstStyle/>
          <a:p>
            <a:r>
              <a:rPr lang="it-IT" dirty="0" err="1"/>
              <a:t>Estimated</a:t>
            </a:r>
            <a:r>
              <a:rPr lang="it-IT" dirty="0"/>
              <a:t> Impact on Blue Water Virtual Trade (2050)</a:t>
            </a:r>
          </a:p>
        </p:txBody>
      </p:sp>
      <p:sp>
        <p:nvSpPr>
          <p:cNvPr id="4" name="Segnaposto contenuto 3">
            <a:extLst>
              <a:ext uri="{FF2B5EF4-FFF2-40B4-BE49-F238E27FC236}">
                <a16:creationId xmlns:a16="http://schemas.microsoft.com/office/drawing/2014/main" id="{3E8870E0-AFB7-E472-5FB1-5C96BA8AD7B2}"/>
              </a:ext>
            </a:extLst>
          </p:cNvPr>
          <p:cNvSpPr>
            <a:spLocks noGrp="1"/>
          </p:cNvSpPr>
          <p:nvPr>
            <p:ph sz="half" idx="2"/>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This graph illustrates the percentage change in blue water net (virtual) imports under climate change compared to the BAU scenario.</a:t>
            </a:r>
          </a:p>
          <a:p>
            <a:r>
              <a:rPr lang="en-US" sz="1800" dirty="0">
                <a:solidFill>
                  <a:srgbClr val="000000"/>
                </a:solidFill>
                <a:effectLst/>
                <a:latin typeface="Calibri" panose="020F0502020204030204" pitchFamily="34" charset="0"/>
                <a:ea typeface="Calibri" panose="020F0502020204030204" pitchFamily="34" charset="0"/>
              </a:rPr>
              <a:t> The results indicates that higher-income countries are likely to reduce their net imports of blue water (mainly expanding their exports), likely reflecting improvements in water efficiency and self-sufficiency. </a:t>
            </a:r>
          </a:p>
          <a:p>
            <a:r>
              <a:rPr lang="en-US" sz="1800" dirty="0">
                <a:solidFill>
                  <a:srgbClr val="000000"/>
                </a:solidFill>
                <a:effectLst/>
                <a:latin typeface="Calibri" panose="020F0502020204030204" pitchFamily="34" charset="0"/>
                <a:ea typeface="Calibri" panose="020F0502020204030204" pitchFamily="34" charset="0"/>
              </a:rPr>
              <a:t>In contrast, low-income countries are becoming more dependent on imports, highlighting the need for targeted support to enhance water resource management and resilience in these regions.</a:t>
            </a:r>
            <a:endParaRPr lang="it-IT" sz="1800" dirty="0">
              <a:solidFill>
                <a:srgbClr val="000000"/>
              </a:solidFill>
              <a:effectLst/>
              <a:latin typeface="Calibri" panose="020F0502020204030204" pitchFamily="34" charset="0"/>
              <a:ea typeface="Calibri" panose="020F0502020204030204" pitchFamily="34" charset="0"/>
            </a:endParaRPr>
          </a:p>
          <a:p>
            <a:pPr marL="0" indent="0">
              <a:buNone/>
            </a:pPr>
            <a:endParaRPr lang="it-IT" dirty="0"/>
          </a:p>
        </p:txBody>
      </p:sp>
      <mc:AlternateContent xmlns:mc="http://schemas.openxmlformats.org/markup-compatibility/2006" xmlns:cx1="http://schemas.microsoft.com/office/drawing/2015/9/8/chartex">
        <mc:Choice Requires="cx1">
          <p:graphicFrame>
            <p:nvGraphicFramePr>
              <p:cNvPr id="7" name="Segnaposto contenuto 6">
                <a:extLst>
                  <a:ext uri="{FF2B5EF4-FFF2-40B4-BE49-F238E27FC236}">
                    <a16:creationId xmlns:a16="http://schemas.microsoft.com/office/drawing/2014/main" id="{77E692C8-E7D5-80BF-B022-BB9E79DA3EA7}"/>
                  </a:ext>
                </a:extLst>
              </p:cNvPr>
              <p:cNvGraphicFramePr>
                <a:graphicFrameLocks noGrp="1"/>
              </p:cNvGraphicFramePr>
              <p:nvPr>
                <p:ph sz="half" idx="1"/>
                <p:extLst>
                  <p:ext uri="{D42A27DB-BD31-4B8C-83A1-F6EECF244321}">
                    <p14:modId xmlns:p14="http://schemas.microsoft.com/office/powerpoint/2010/main" val="222359421"/>
                  </p:ext>
                </p:extLst>
              </p:nvPr>
            </p:nvGraphicFramePr>
            <p:xfrm>
              <a:off x="838200" y="1825625"/>
              <a:ext cx="5181600" cy="435133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Segnaposto contenuto 6">
                <a:extLst>
                  <a:ext uri="{FF2B5EF4-FFF2-40B4-BE49-F238E27FC236}">
                    <a16:creationId xmlns:a16="http://schemas.microsoft.com/office/drawing/2014/main" id="{77E692C8-E7D5-80BF-B022-BB9E79DA3EA7}"/>
                  </a:ext>
                </a:extLst>
              </p:cNvPr>
              <p:cNvPicPr>
                <a:picLocks noGrp="1" noRot="1" noChangeAspect="1" noMove="1" noResize="1" noEditPoints="1" noAdjustHandles="1" noChangeArrowheads="1" noChangeShapeType="1"/>
              </p:cNvPicPr>
              <p:nvPr/>
            </p:nvPicPr>
            <p:blipFill>
              <a:blip r:embed="rId3"/>
              <a:stretch>
                <a:fillRect/>
              </a:stretch>
            </p:blipFill>
            <p:spPr>
              <a:xfrm>
                <a:off x="838200" y="1825625"/>
                <a:ext cx="5181600" cy="4351338"/>
              </a:xfrm>
              <a:prstGeom prst="rect">
                <a:avLst/>
              </a:prstGeom>
            </p:spPr>
          </p:pic>
        </mc:Fallback>
      </mc:AlternateContent>
    </p:spTree>
    <p:extLst>
      <p:ext uri="{BB962C8B-B14F-4D97-AF65-F5344CB8AC3E}">
        <p14:creationId xmlns:p14="http://schemas.microsoft.com/office/powerpoint/2010/main" val="941224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E6BE14-3F30-08EB-E234-D42E3281AA40}"/>
              </a:ext>
            </a:extLst>
          </p:cNvPr>
          <p:cNvSpPr>
            <a:spLocks noGrp="1"/>
          </p:cNvSpPr>
          <p:nvPr>
            <p:ph type="title"/>
          </p:nvPr>
        </p:nvSpPr>
        <p:spPr/>
        <p:txBody>
          <a:bodyPr/>
          <a:lstStyle/>
          <a:p>
            <a:r>
              <a:rPr lang="it-IT" dirty="0" err="1"/>
              <a:t>Estimated</a:t>
            </a:r>
            <a:r>
              <a:rPr lang="it-IT" dirty="0"/>
              <a:t> Impact on Green Water Virtual Trade (2050)</a:t>
            </a:r>
          </a:p>
        </p:txBody>
      </p:sp>
      <p:sp>
        <p:nvSpPr>
          <p:cNvPr id="4" name="Segnaposto contenuto 3">
            <a:extLst>
              <a:ext uri="{FF2B5EF4-FFF2-40B4-BE49-F238E27FC236}">
                <a16:creationId xmlns:a16="http://schemas.microsoft.com/office/drawing/2014/main" id="{D031DDC5-16F1-F670-EC1E-21E41F7030B0}"/>
              </a:ext>
            </a:extLst>
          </p:cNvPr>
          <p:cNvSpPr>
            <a:spLocks noGrp="1"/>
          </p:cNvSpPr>
          <p:nvPr>
            <p:ph sz="half" idx="2"/>
          </p:nvPr>
        </p:nvSpPr>
        <p:spPr/>
        <p:txBody>
          <a:bodyPr/>
          <a:lstStyle/>
          <a:p>
            <a:r>
              <a:rPr lang="en-US" sz="2400" dirty="0">
                <a:solidFill>
                  <a:srgbClr val="000000"/>
                </a:solidFill>
                <a:effectLst/>
                <a:latin typeface="Calibri" panose="020F0502020204030204" pitchFamily="34" charset="0"/>
                <a:ea typeface="Calibri" panose="020F0502020204030204" pitchFamily="34" charset="0"/>
              </a:rPr>
              <a:t>This graph illustrates the percentage change in green water net imports across different country groups under climate change compared to the BAU scenario. </a:t>
            </a:r>
          </a:p>
          <a:p>
            <a:r>
              <a:rPr lang="en-US" sz="2400" dirty="0">
                <a:solidFill>
                  <a:srgbClr val="000000"/>
                </a:solidFill>
                <a:effectLst/>
                <a:latin typeface="Calibri" panose="020F0502020204030204" pitchFamily="34" charset="0"/>
                <a:ea typeface="Calibri" panose="020F0502020204030204" pitchFamily="34" charset="0"/>
              </a:rPr>
              <a:t>The results indicate that countries across all income groups are decreasing their net imports of green water, except for lower middle-income countries, which show a moderate increase.</a:t>
            </a:r>
            <a:endParaRPr lang="it-IT" sz="2400" dirty="0">
              <a:solidFill>
                <a:srgbClr val="000000"/>
              </a:solidFill>
              <a:effectLst/>
              <a:latin typeface="Calibri" panose="020F0502020204030204" pitchFamily="34" charset="0"/>
              <a:ea typeface="Calibri" panose="020F0502020204030204" pitchFamily="34" charset="0"/>
            </a:endParaRPr>
          </a:p>
          <a:p>
            <a:endParaRPr lang="it-IT" dirty="0"/>
          </a:p>
        </p:txBody>
      </p:sp>
      <mc:AlternateContent xmlns:mc="http://schemas.openxmlformats.org/markup-compatibility/2006" xmlns:cx1="http://schemas.microsoft.com/office/drawing/2015/9/8/chartex">
        <mc:Choice Requires="cx1">
          <p:graphicFrame>
            <p:nvGraphicFramePr>
              <p:cNvPr id="5" name="Segnaposto contenuto 4">
                <a:extLst>
                  <a:ext uri="{FF2B5EF4-FFF2-40B4-BE49-F238E27FC236}">
                    <a16:creationId xmlns:a16="http://schemas.microsoft.com/office/drawing/2014/main" id="{497D0F99-E01F-2C09-4A32-1ED0FCC22F20}"/>
                  </a:ext>
                </a:extLst>
              </p:cNvPr>
              <p:cNvGraphicFramePr>
                <a:graphicFrameLocks noGrp="1"/>
              </p:cNvGraphicFramePr>
              <p:nvPr>
                <p:ph sz="half" idx="1"/>
                <p:extLst>
                  <p:ext uri="{D42A27DB-BD31-4B8C-83A1-F6EECF244321}">
                    <p14:modId xmlns:p14="http://schemas.microsoft.com/office/powerpoint/2010/main" val="2193141555"/>
                  </p:ext>
                </p:extLst>
              </p:nvPr>
            </p:nvGraphicFramePr>
            <p:xfrm>
              <a:off x="838200" y="1825625"/>
              <a:ext cx="5181600" cy="435133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Segnaposto contenuto 4">
                <a:extLst>
                  <a:ext uri="{FF2B5EF4-FFF2-40B4-BE49-F238E27FC236}">
                    <a16:creationId xmlns:a16="http://schemas.microsoft.com/office/drawing/2014/main" id="{497D0F99-E01F-2C09-4A32-1ED0FCC22F20}"/>
                  </a:ext>
                </a:extLst>
              </p:cNvPr>
              <p:cNvPicPr>
                <a:picLocks noGrp="1" noRot="1" noChangeAspect="1" noMove="1" noResize="1" noEditPoints="1" noAdjustHandles="1" noChangeArrowheads="1" noChangeShapeType="1"/>
              </p:cNvPicPr>
              <p:nvPr/>
            </p:nvPicPr>
            <p:blipFill>
              <a:blip r:embed="rId3"/>
              <a:stretch>
                <a:fillRect/>
              </a:stretch>
            </p:blipFill>
            <p:spPr>
              <a:xfrm>
                <a:off x="838200" y="1825625"/>
                <a:ext cx="5181600" cy="4351338"/>
              </a:xfrm>
              <a:prstGeom prst="rect">
                <a:avLst/>
              </a:prstGeom>
            </p:spPr>
          </p:pic>
        </mc:Fallback>
      </mc:AlternateContent>
    </p:spTree>
    <p:extLst>
      <p:ext uri="{BB962C8B-B14F-4D97-AF65-F5344CB8AC3E}">
        <p14:creationId xmlns:p14="http://schemas.microsoft.com/office/powerpoint/2010/main" val="898377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D9AF71-55D7-E20F-5E0C-B43B51F88F0B}"/>
              </a:ext>
            </a:extLst>
          </p:cNvPr>
          <p:cNvSpPr>
            <a:spLocks noGrp="1"/>
          </p:cNvSpPr>
          <p:nvPr>
            <p:ph type="title"/>
          </p:nvPr>
        </p:nvSpPr>
        <p:spPr/>
        <p:txBody>
          <a:bodyPr/>
          <a:lstStyle/>
          <a:p>
            <a:r>
              <a:rPr lang="it-IT" dirty="0" err="1"/>
              <a:t>Estimated</a:t>
            </a:r>
            <a:r>
              <a:rPr lang="it-IT" dirty="0"/>
              <a:t> Impact on Total Water Virtual Trade (2050)</a:t>
            </a:r>
          </a:p>
        </p:txBody>
      </p:sp>
      <p:sp>
        <p:nvSpPr>
          <p:cNvPr id="4" name="Segnaposto contenuto 3">
            <a:extLst>
              <a:ext uri="{FF2B5EF4-FFF2-40B4-BE49-F238E27FC236}">
                <a16:creationId xmlns:a16="http://schemas.microsoft.com/office/drawing/2014/main" id="{CB4FF89D-C4F2-0903-0FBB-B09F992B7D51}"/>
              </a:ext>
            </a:extLst>
          </p:cNvPr>
          <p:cNvSpPr>
            <a:spLocks noGrp="1"/>
          </p:cNvSpPr>
          <p:nvPr>
            <p:ph sz="half" idx="2"/>
          </p:nvPr>
        </p:nvSpPr>
        <p:spPr/>
        <p:txBody>
          <a:bodyPr/>
          <a:lstStyle/>
          <a:p>
            <a:r>
              <a:rPr lang="en-GB" sz="1800" dirty="0">
                <a:effectLst/>
                <a:latin typeface="Calibri" panose="020F0502020204030204" pitchFamily="34" charset="0"/>
                <a:ea typeface="Calibri" panose="020F0502020204030204" pitchFamily="34" charset="0"/>
                <a:cs typeface="Vrinda" panose="020B0502040204020203" pitchFamily="34" charset="0"/>
              </a:rPr>
              <a:t>This diagram illustrates the percentage changes in total net virtual water imports from BAU due to climate changes across different country groups. High and upper middle-income countries both experience moderate reductions, with high-income countries seeing the most substantial decrease.</a:t>
            </a:r>
          </a:p>
          <a:p>
            <a:r>
              <a:rPr lang="en-GB" sz="1800" dirty="0">
                <a:effectLst/>
                <a:latin typeface="Calibri" panose="020F0502020204030204" pitchFamily="34" charset="0"/>
                <a:ea typeface="Calibri" panose="020F0502020204030204" pitchFamily="34" charset="0"/>
                <a:cs typeface="Vrinda" panose="020B0502040204020203" pitchFamily="34" charset="0"/>
              </a:rPr>
              <a:t>Low-income countries show a more pronounced decline, mostly due to green water, while lower-middle-income countries display a wider range of potential negative outcomes. </a:t>
            </a:r>
          </a:p>
          <a:p>
            <a:r>
              <a:rPr lang="en-GB" sz="1800" dirty="0">
                <a:effectLst/>
                <a:latin typeface="Calibri" panose="020F0502020204030204" pitchFamily="34" charset="0"/>
                <a:ea typeface="Calibri" panose="020F0502020204030204" pitchFamily="34" charset="0"/>
                <a:cs typeface="Vrinda" panose="020B0502040204020203" pitchFamily="34" charset="0"/>
              </a:rPr>
              <a:t>This suggests that climate change impacts vary significantly across different economic groups, with lower middle-income countries potentially facing the greatest challenges in managing water resources</a:t>
            </a:r>
            <a:r>
              <a:rPr lang="en-GB" sz="1800" dirty="0">
                <a:effectLst/>
                <a:latin typeface="Times New Roman" panose="02020603050405020304" pitchFamily="18" charset="0"/>
                <a:ea typeface="Calibri" panose="020F0502020204030204" pitchFamily="34" charset="0"/>
                <a:cs typeface="Vrinda" panose="020B0502040204020203" pitchFamily="34" charset="0"/>
              </a:rPr>
              <a:t>.</a:t>
            </a:r>
            <a:endParaRPr lang="it-IT" sz="1800" dirty="0">
              <a:effectLst/>
              <a:latin typeface="Times New Roman" panose="02020603050405020304" pitchFamily="18" charset="0"/>
              <a:ea typeface="Calibri" panose="020F0502020204030204" pitchFamily="34" charset="0"/>
              <a:cs typeface="Vrinda" panose="020B0502040204020203" pitchFamily="34" charset="0"/>
            </a:endParaRPr>
          </a:p>
          <a:p>
            <a:endParaRPr lang="it-IT" dirty="0"/>
          </a:p>
        </p:txBody>
      </p:sp>
      <mc:AlternateContent xmlns:mc="http://schemas.openxmlformats.org/markup-compatibility/2006" xmlns:cx1="http://schemas.microsoft.com/office/drawing/2015/9/8/chartex">
        <mc:Choice Requires="cx1">
          <p:graphicFrame>
            <p:nvGraphicFramePr>
              <p:cNvPr id="5" name="Segnaposto contenuto 4">
                <a:extLst>
                  <a:ext uri="{FF2B5EF4-FFF2-40B4-BE49-F238E27FC236}">
                    <a16:creationId xmlns:a16="http://schemas.microsoft.com/office/drawing/2014/main" id="{174FF78C-C8B9-8375-B8D2-3A2A2B26927F}"/>
                  </a:ext>
                </a:extLst>
              </p:cNvPr>
              <p:cNvGraphicFramePr>
                <a:graphicFrameLocks noGrp="1"/>
              </p:cNvGraphicFramePr>
              <p:nvPr>
                <p:ph sz="half" idx="1"/>
              </p:nvPr>
            </p:nvGraphicFramePr>
            <p:xfrm>
              <a:off x="838200" y="1825625"/>
              <a:ext cx="5181600" cy="435133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Segnaposto contenuto 4">
                <a:extLst>
                  <a:ext uri="{FF2B5EF4-FFF2-40B4-BE49-F238E27FC236}">
                    <a16:creationId xmlns:a16="http://schemas.microsoft.com/office/drawing/2014/main" id="{174FF78C-C8B9-8375-B8D2-3A2A2B26927F}"/>
                  </a:ext>
                </a:extLst>
              </p:cNvPr>
              <p:cNvPicPr>
                <a:picLocks noGrp="1" noRot="1" noChangeAspect="1" noMove="1" noResize="1" noEditPoints="1" noAdjustHandles="1" noChangeArrowheads="1" noChangeShapeType="1"/>
              </p:cNvPicPr>
              <p:nvPr/>
            </p:nvPicPr>
            <p:blipFill>
              <a:blip r:embed="rId3"/>
              <a:stretch>
                <a:fillRect/>
              </a:stretch>
            </p:blipFill>
            <p:spPr>
              <a:xfrm>
                <a:off x="838200" y="1825625"/>
                <a:ext cx="5181600" cy="4351338"/>
              </a:xfrm>
              <a:prstGeom prst="rect">
                <a:avLst/>
              </a:prstGeom>
            </p:spPr>
          </p:pic>
        </mc:Fallback>
      </mc:AlternateContent>
    </p:spTree>
    <p:extLst>
      <p:ext uri="{BB962C8B-B14F-4D97-AF65-F5344CB8AC3E}">
        <p14:creationId xmlns:p14="http://schemas.microsoft.com/office/powerpoint/2010/main" val="911489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8E64E1-9945-3434-F124-68AF93C809EB}"/>
              </a:ext>
            </a:extLst>
          </p:cNvPr>
          <p:cNvSpPr>
            <a:spLocks noGrp="1"/>
          </p:cNvSpPr>
          <p:nvPr>
            <p:ph type="title"/>
          </p:nvPr>
        </p:nvSpPr>
        <p:spPr/>
        <p:txBody>
          <a:bodyPr/>
          <a:lstStyle/>
          <a:p>
            <a:r>
              <a:rPr lang="it-IT" dirty="0"/>
              <a:t>Policy </a:t>
            </a:r>
            <a:r>
              <a:rPr lang="it-IT" dirty="0" err="1"/>
              <a:t>Experiments</a:t>
            </a:r>
            <a:r>
              <a:rPr lang="it-IT" dirty="0"/>
              <a:t>: </a:t>
            </a:r>
            <a:r>
              <a:rPr lang="it-IT" dirty="0" err="1"/>
              <a:t>Internalizing</a:t>
            </a:r>
            <a:r>
              <a:rPr lang="it-IT" dirty="0"/>
              <a:t> the </a:t>
            </a:r>
            <a:r>
              <a:rPr lang="it-IT" dirty="0" err="1"/>
              <a:t>Externalities</a:t>
            </a:r>
            <a:r>
              <a:rPr lang="it-IT" dirty="0"/>
              <a:t> </a:t>
            </a:r>
            <a:r>
              <a:rPr lang="it-IT" dirty="0" err="1"/>
              <a:t>through</a:t>
            </a:r>
            <a:r>
              <a:rPr lang="it-IT" dirty="0"/>
              <a:t> </a:t>
            </a:r>
            <a:r>
              <a:rPr lang="it-IT" dirty="0" err="1"/>
              <a:t>Efficiency</a:t>
            </a:r>
            <a:r>
              <a:rPr lang="it-IT" dirty="0"/>
              <a:t> Pricing (2050)</a:t>
            </a:r>
          </a:p>
        </p:txBody>
      </p:sp>
      <p:sp>
        <p:nvSpPr>
          <p:cNvPr id="4" name="Segnaposto contenuto 3">
            <a:extLst>
              <a:ext uri="{FF2B5EF4-FFF2-40B4-BE49-F238E27FC236}">
                <a16:creationId xmlns:a16="http://schemas.microsoft.com/office/drawing/2014/main" id="{87AD7916-7ABD-0C91-E768-C0DEDA51D0BD}"/>
              </a:ext>
            </a:extLst>
          </p:cNvPr>
          <p:cNvSpPr>
            <a:spLocks noGrp="1"/>
          </p:cNvSpPr>
          <p:nvPr>
            <p:ph sz="half" idx="2"/>
          </p:nvPr>
        </p:nvSpPr>
        <p:spPr/>
        <p:txBody>
          <a:bodyPr/>
          <a:lstStyle/>
          <a:p>
            <a:r>
              <a:rPr lang="en-US" sz="2000" dirty="0">
                <a:effectLst/>
                <a:latin typeface="Calibri" panose="020F0502020204030204" pitchFamily="34" charset="0"/>
                <a:ea typeface="Times New Roman" panose="02020603050405020304" pitchFamily="18" charset="0"/>
              </a:rPr>
              <a:t>This chart shows the impact of various levels of water pricing on GDP across the different income and regional country groups, set against a baseline that includes the impacts of climate change and TWS variations.</a:t>
            </a:r>
          </a:p>
          <a:p>
            <a:r>
              <a:rPr lang="en-US" sz="2000" dirty="0">
                <a:effectLst/>
                <a:latin typeface="Calibri" panose="020F0502020204030204" pitchFamily="34" charset="0"/>
                <a:ea typeface="Times New Roman" panose="02020603050405020304" pitchFamily="18" charset="0"/>
              </a:rPr>
              <a:t> The diagram shows GDP impacts at different incremental water pricing levels (7%, 15%, 22%, 30%) with each subsequent percentage representing an increased level of water pricing, proportional to shadow price levels and intended to reflect a progressively stricter water resource management or conservation policy.</a:t>
            </a:r>
            <a:endParaRPr lang="it-IT" sz="2000" dirty="0">
              <a:effectLst/>
              <a:latin typeface="Times New Roman" panose="02020603050405020304" pitchFamily="18" charset="0"/>
              <a:ea typeface="Times New Roman" panose="02020603050405020304" pitchFamily="18" charset="0"/>
            </a:endParaRPr>
          </a:p>
          <a:p>
            <a:endParaRPr lang="it-IT" dirty="0"/>
          </a:p>
        </p:txBody>
      </p:sp>
      <p:graphicFrame>
        <p:nvGraphicFramePr>
          <p:cNvPr id="6" name="Segnaposto contenuto 5">
            <a:extLst>
              <a:ext uri="{FF2B5EF4-FFF2-40B4-BE49-F238E27FC236}">
                <a16:creationId xmlns:a16="http://schemas.microsoft.com/office/drawing/2014/main" id="{24444DC3-1840-D67A-1BC5-131C97C16D1F}"/>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4468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3CF09B-F735-5378-607A-0E3AEFAFC7B6}"/>
              </a:ext>
            </a:extLst>
          </p:cNvPr>
          <p:cNvSpPr>
            <a:spLocks noGrp="1"/>
          </p:cNvSpPr>
          <p:nvPr>
            <p:ph type="title"/>
          </p:nvPr>
        </p:nvSpPr>
        <p:spPr/>
        <p:txBody>
          <a:bodyPr/>
          <a:lstStyle/>
          <a:p>
            <a:r>
              <a:rPr lang="it-IT" dirty="0"/>
              <a:t>Policy </a:t>
            </a:r>
            <a:r>
              <a:rPr lang="it-IT" dirty="0" err="1"/>
              <a:t>Experiments</a:t>
            </a:r>
            <a:r>
              <a:rPr lang="it-IT" dirty="0"/>
              <a:t>: </a:t>
            </a:r>
            <a:r>
              <a:rPr lang="it-IT" dirty="0" err="1"/>
              <a:t>Internalizing</a:t>
            </a:r>
            <a:r>
              <a:rPr lang="it-IT" dirty="0"/>
              <a:t> the </a:t>
            </a:r>
            <a:r>
              <a:rPr lang="it-IT" dirty="0" err="1"/>
              <a:t>Externalities</a:t>
            </a:r>
            <a:r>
              <a:rPr lang="it-IT" dirty="0"/>
              <a:t> </a:t>
            </a:r>
            <a:r>
              <a:rPr lang="it-IT" dirty="0" err="1"/>
              <a:t>through</a:t>
            </a:r>
            <a:r>
              <a:rPr lang="it-IT" dirty="0"/>
              <a:t> </a:t>
            </a:r>
            <a:r>
              <a:rPr lang="it-IT" dirty="0" err="1"/>
              <a:t>Efficiency</a:t>
            </a:r>
            <a:r>
              <a:rPr lang="it-IT" dirty="0"/>
              <a:t> Pricing (2050)</a:t>
            </a:r>
          </a:p>
        </p:txBody>
      </p:sp>
      <p:graphicFrame>
        <p:nvGraphicFramePr>
          <p:cNvPr id="5" name="Segnaposto contenuto 4">
            <a:extLst>
              <a:ext uri="{FF2B5EF4-FFF2-40B4-BE49-F238E27FC236}">
                <a16:creationId xmlns:a16="http://schemas.microsoft.com/office/drawing/2014/main" id="{C3F8D0B0-B59E-57E3-D5B6-6DD9782CB50A}"/>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8" name="Segnaposto contenuto 7">
            <a:extLst>
              <a:ext uri="{FF2B5EF4-FFF2-40B4-BE49-F238E27FC236}">
                <a16:creationId xmlns:a16="http://schemas.microsoft.com/office/drawing/2014/main" id="{393B034A-8DA7-400A-EAD9-EEAF278B66DB}"/>
              </a:ext>
            </a:extLst>
          </p:cNvPr>
          <p:cNvSpPr>
            <a:spLocks noGrp="1"/>
          </p:cNvSpPr>
          <p:nvPr>
            <p:ph sz="half" idx="2"/>
          </p:nvPr>
        </p:nvSpPr>
        <p:spPr/>
        <p: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figure demonstrates the effect of implementing a policy package aimed at improving water efficiency and reducing resource misallocation on GDP across different country groups by approximately 20%.</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results show a significant positive impact on lower-middle-income countries and low-income countries, with GDP increases of approximately 15% and 8%, respectively. High-income and upper-middle-income countries experience negligible changes. </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By effectively addressing externalities through targeted policies, countries can achieve higher efficiency and better resource management, particularly benefiting those with more water-intensive economies.</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781629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2EC6AB-D6F6-B17A-63F6-2A392219160D}"/>
              </a:ext>
            </a:extLst>
          </p:cNvPr>
          <p:cNvSpPr>
            <a:spLocks noGrp="1"/>
          </p:cNvSpPr>
          <p:nvPr>
            <p:ph type="title"/>
          </p:nvPr>
        </p:nvSpPr>
        <p:spPr/>
        <p:txBody>
          <a:bodyPr/>
          <a:lstStyle/>
          <a:p>
            <a:r>
              <a:rPr lang="it-IT" dirty="0"/>
              <a:t>Sector Impact of Water </a:t>
            </a:r>
            <a:r>
              <a:rPr lang="it-IT" dirty="0" err="1"/>
              <a:t>Efficiency</a:t>
            </a:r>
            <a:r>
              <a:rPr lang="it-IT" dirty="0"/>
              <a:t> Pricing (2050)</a:t>
            </a:r>
          </a:p>
        </p:txBody>
      </p:sp>
      <p:graphicFrame>
        <p:nvGraphicFramePr>
          <p:cNvPr id="6" name="Segnaposto contenuto 5">
            <a:extLst>
              <a:ext uri="{FF2B5EF4-FFF2-40B4-BE49-F238E27FC236}">
                <a16:creationId xmlns:a16="http://schemas.microsoft.com/office/drawing/2014/main" id="{D33B3781-7236-A151-F6A9-B269BBF0893F}"/>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Segnaposto contenuto 6">
            <a:extLst>
              <a:ext uri="{FF2B5EF4-FFF2-40B4-BE49-F238E27FC236}">
                <a16:creationId xmlns:a16="http://schemas.microsoft.com/office/drawing/2014/main" id="{C3F8D0B0-B59E-57E3-D5B6-6DD9782CB50A}"/>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2509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2003C2-4B28-FF8A-1A62-A068F4F36461}"/>
              </a:ext>
            </a:extLst>
          </p:cNvPr>
          <p:cNvPicPr>
            <a:picLocks noChangeAspect="1"/>
          </p:cNvPicPr>
          <p:nvPr/>
        </p:nvPicPr>
        <p:blipFill rotWithShape="1">
          <a:blip r:embed="rId2">
            <a:alphaModFix/>
          </a:blip>
          <a:srcRect t="29687"/>
          <a:stretch/>
        </p:blipFill>
        <p:spPr>
          <a:xfrm>
            <a:off x="20" y="10"/>
            <a:ext cx="12191979" cy="6857990"/>
          </a:xfrm>
          <a:prstGeom prst="rect">
            <a:avLst/>
          </a:prstGeom>
        </p:spPr>
      </p:pic>
      <p:sp>
        <p:nvSpPr>
          <p:cNvPr id="8" name="Rectangle 7">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3F0FCBF-85BD-0FC8-9907-73C448503C06}"/>
              </a:ext>
            </a:extLst>
          </p:cNvPr>
          <p:cNvSpPr>
            <a:spLocks noGrp="1"/>
          </p:cNvSpPr>
          <p:nvPr>
            <p:ph type="title"/>
          </p:nvPr>
        </p:nvSpPr>
        <p:spPr>
          <a:xfrm>
            <a:off x="762000" y="1137434"/>
            <a:ext cx="7800660" cy="1520987"/>
          </a:xfrm>
        </p:spPr>
        <p:txBody>
          <a:bodyPr vert="horz" lIns="91440" tIns="45720" rIns="91440" bIns="45720" rtlCol="0" anchor="t">
            <a:normAutofit/>
          </a:bodyPr>
          <a:lstStyle/>
          <a:p>
            <a:r>
              <a:rPr lang="en-US" sz="4000" dirty="0">
                <a:solidFill>
                  <a:srgbClr val="FFFFFF"/>
                </a:solidFill>
              </a:rPr>
              <a:t>Thanks for your attention!</a:t>
            </a:r>
          </a:p>
        </p:txBody>
      </p:sp>
      <p:sp>
        <p:nvSpPr>
          <p:cNvPr id="10" name="Rectangle 9">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11">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1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0D80673-F553-5A62-66A2-E1E47A444849}"/>
              </a:ext>
            </a:extLst>
          </p:cNvPr>
          <p:cNvSpPr>
            <a:spLocks noGrp="1"/>
          </p:cNvSpPr>
          <p:nvPr>
            <p:ph type="title"/>
          </p:nvPr>
        </p:nvSpPr>
        <p:spPr>
          <a:xfrm>
            <a:off x="761800" y="762001"/>
            <a:ext cx="5334197" cy="1708242"/>
          </a:xfrm>
        </p:spPr>
        <p:txBody>
          <a:bodyPr anchor="ctr">
            <a:normAutofit/>
          </a:bodyPr>
          <a:lstStyle/>
          <a:p>
            <a:r>
              <a:rPr lang="en-US" sz="3700" b="0" i="0" dirty="0">
                <a:effectLst/>
                <a:latin typeface="Söhne"/>
              </a:rPr>
              <a:t>Water in Economic Modelling: Special Challenges</a:t>
            </a:r>
            <a:endParaRPr lang="it-IT" sz="3700" dirty="0"/>
          </a:p>
        </p:txBody>
      </p:sp>
      <p:sp>
        <p:nvSpPr>
          <p:cNvPr id="3" name="Segnaposto contenuto 2">
            <a:extLst>
              <a:ext uri="{FF2B5EF4-FFF2-40B4-BE49-F238E27FC236}">
                <a16:creationId xmlns:a16="http://schemas.microsoft.com/office/drawing/2014/main" id="{52F93864-8014-964B-E97B-A2CDA15950EA}"/>
              </a:ext>
            </a:extLst>
          </p:cNvPr>
          <p:cNvSpPr>
            <a:spLocks noGrp="1"/>
          </p:cNvSpPr>
          <p:nvPr>
            <p:ph idx="1"/>
          </p:nvPr>
        </p:nvSpPr>
        <p:spPr>
          <a:xfrm>
            <a:off x="761800" y="2470244"/>
            <a:ext cx="5334197" cy="3769835"/>
          </a:xfrm>
        </p:spPr>
        <p:txBody>
          <a:bodyPr anchor="ctr">
            <a:normAutofit/>
          </a:bodyPr>
          <a:lstStyle/>
          <a:p>
            <a:pPr lvl="1"/>
            <a:r>
              <a:rPr lang="en-US" sz="1400" dirty="0"/>
              <a:t>Representing water's multiple roles: as a consumption and production good, a natural resource, and an output.</a:t>
            </a:r>
          </a:p>
          <a:p>
            <a:pPr marL="742950" lvl="1" indent="-285750"/>
            <a:r>
              <a:rPr lang="en-US" sz="1400" dirty="0"/>
              <a:t>Accounting for the value of water across different economic sectors and agents.</a:t>
            </a:r>
          </a:p>
          <a:p>
            <a:pPr marL="742950" lvl="1" indent="-285750"/>
            <a:r>
              <a:rPr lang="en-US" sz="1400" dirty="0"/>
              <a:t>Water's interconnectedness over space and time.</a:t>
            </a:r>
          </a:p>
          <a:p>
            <a:pPr marL="742950" lvl="1" indent="-285750"/>
            <a:r>
              <a:rPr lang="en-US" sz="1400" dirty="0"/>
              <a:t>Difficulties in reflecting the externality effects and opportunity costs of water use in models.</a:t>
            </a:r>
          </a:p>
          <a:p>
            <a:pPr marL="742950" lvl="1" indent="-285750"/>
            <a:r>
              <a:rPr lang="en-US" sz="1400" dirty="0"/>
              <a:t>Impact of water use in one sector on other sectors due to shared resources.</a:t>
            </a:r>
          </a:p>
          <a:p>
            <a:pPr marL="742950" lvl="1" indent="-285750"/>
            <a:r>
              <a:rPr lang="en-US" sz="1400" dirty="0"/>
              <a:t>Trans-boundary water issues and the need for cooperative management.</a:t>
            </a:r>
          </a:p>
          <a:p>
            <a:pPr marL="742950" lvl="1" indent="-285750"/>
            <a:r>
              <a:rPr lang="en-US" sz="1400" dirty="0"/>
              <a:t>The long-term implications of water conservation and production on economic stability.</a:t>
            </a:r>
          </a:p>
          <a:p>
            <a:pPr marL="742950" lvl="1" indent="-285750"/>
            <a:r>
              <a:rPr lang="en-US" sz="1400" dirty="0"/>
              <a:t>Modeling the ripple effects of water-related decisions on global trade and economics.</a:t>
            </a:r>
          </a:p>
          <a:p>
            <a:pPr marL="0" indent="0">
              <a:buNone/>
            </a:pPr>
            <a:endParaRPr lang="en-US" sz="1400" b="0" i="0" dirty="0">
              <a:effectLst/>
              <a:latin typeface="Söhne"/>
            </a:endParaRPr>
          </a:p>
          <a:p>
            <a:endParaRPr lang="it-IT" sz="1400" dirty="0"/>
          </a:p>
        </p:txBody>
      </p:sp>
      <p:pic>
        <p:nvPicPr>
          <p:cNvPr id="5" name="Picture 4" descr="Underwater shot of a whirlpool">
            <a:extLst>
              <a:ext uri="{FF2B5EF4-FFF2-40B4-BE49-F238E27FC236}">
                <a16:creationId xmlns:a16="http://schemas.microsoft.com/office/drawing/2014/main" id="{A6BD3AA9-7600-39C7-7361-79E6E3ACD2B0}"/>
              </a:ext>
            </a:extLst>
          </p:cNvPr>
          <p:cNvPicPr>
            <a:picLocks noChangeAspect="1"/>
          </p:cNvPicPr>
          <p:nvPr/>
        </p:nvPicPr>
        <p:blipFill rotWithShape="1">
          <a:blip r:embed="rId2"/>
          <a:srcRect l="18746" r="29417"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517485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0DA5C1A-CC88-20F7-03FD-A1337F024A76}"/>
              </a:ext>
            </a:extLst>
          </p:cNvPr>
          <p:cNvSpPr>
            <a:spLocks noGrp="1"/>
          </p:cNvSpPr>
          <p:nvPr>
            <p:ph type="title"/>
          </p:nvPr>
        </p:nvSpPr>
        <p:spPr>
          <a:xfrm>
            <a:off x="838200" y="620742"/>
            <a:ext cx="10515600" cy="1325563"/>
          </a:xfrm>
        </p:spPr>
        <p:txBody>
          <a:bodyPr>
            <a:normAutofit/>
          </a:bodyPr>
          <a:lstStyle/>
          <a:p>
            <a:r>
              <a:rPr lang="en-US" b="1" i="0" dirty="0">
                <a:solidFill>
                  <a:srgbClr val="FFFFFF"/>
                </a:solidFill>
                <a:effectLst/>
                <a:latin typeface="Calibri" panose="020F0502020204030204" pitchFamily="34" charset="0"/>
              </a:rPr>
              <a:t>Comprehensive Analysis Program</a:t>
            </a:r>
            <a:br>
              <a:rPr lang="en-US" b="0" i="0" dirty="0">
                <a:solidFill>
                  <a:srgbClr val="FFFFFF"/>
                </a:solidFill>
                <a:effectLst/>
                <a:latin typeface="Segoe UI" panose="020B0502040204020203" pitchFamily="34" charset="0"/>
              </a:rPr>
            </a:br>
            <a:endParaRPr lang="it-IT" dirty="0">
              <a:solidFill>
                <a:srgbClr val="FFFFFF"/>
              </a:solidFill>
            </a:endParaRP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Segnaposto contenuto 2">
            <a:extLst>
              <a:ext uri="{FF2B5EF4-FFF2-40B4-BE49-F238E27FC236}">
                <a16:creationId xmlns:a16="http://schemas.microsoft.com/office/drawing/2014/main" id="{F30F92CF-845F-200D-82FE-C78D442B76D0}"/>
              </a:ext>
            </a:extLst>
          </p:cNvPr>
          <p:cNvSpPr>
            <a:spLocks noGrp="1"/>
          </p:cNvSpPr>
          <p:nvPr>
            <p:ph sz="half" idx="1"/>
          </p:nvPr>
        </p:nvSpPr>
        <p:spPr>
          <a:xfrm>
            <a:off x="838200" y="2266345"/>
            <a:ext cx="5097780" cy="3910617"/>
          </a:xfrm>
        </p:spPr>
        <p:txBody>
          <a:bodyPr>
            <a:normAutofit lnSpcReduction="10000"/>
          </a:bodyPr>
          <a:lstStyle/>
          <a:p>
            <a:pPr>
              <a:buFont typeface="+mj-lt"/>
              <a:buAutoNum type="arabicPeriod"/>
            </a:pPr>
            <a:endParaRPr lang="en-US" sz="1300" b="0" i="0" dirty="0">
              <a:solidFill>
                <a:srgbClr val="FFFFFF"/>
              </a:solidFill>
              <a:effectLst/>
              <a:latin typeface="Calibri" panose="020F0502020204030204" pitchFamily="34" charset="0"/>
            </a:endParaRPr>
          </a:p>
          <a:p>
            <a:pPr>
              <a:buFont typeface="+mj-lt"/>
              <a:buAutoNum type="arabicPeriod"/>
            </a:pPr>
            <a:r>
              <a:rPr lang="en-US" sz="1300" b="1" dirty="0">
                <a:solidFill>
                  <a:srgbClr val="FFFFFF"/>
                </a:solidFill>
                <a:latin typeface="Calibri" panose="020F0502020204030204" pitchFamily="34" charset="0"/>
              </a:rPr>
              <a:t>Objectives and Methodology</a:t>
            </a:r>
          </a:p>
          <a:p>
            <a:pPr>
              <a:buFont typeface="+mj-lt"/>
              <a:buAutoNum type="arabicPeriod"/>
            </a:pPr>
            <a:endParaRPr lang="en-US" sz="1300" b="0" i="0" dirty="0">
              <a:solidFill>
                <a:srgbClr val="FFFFFF"/>
              </a:solidFill>
              <a:effectLst/>
              <a:latin typeface="Calibri" panose="020F0502020204030204" pitchFamily="34" charset="0"/>
            </a:endParaRPr>
          </a:p>
          <a:p>
            <a:pPr>
              <a:buFont typeface="+mj-lt"/>
              <a:buAutoNum type="arabicPeriod"/>
            </a:pPr>
            <a:r>
              <a:rPr lang="en-US" sz="1300" b="0" i="0" dirty="0">
                <a:solidFill>
                  <a:srgbClr val="FFFFFF"/>
                </a:solidFill>
                <a:effectLst/>
                <a:latin typeface="Calibri" panose="020F0502020204030204" pitchFamily="34" charset="0"/>
              </a:rPr>
              <a:t>Understanding Water's Dual Nature: Examining water as both a shared resource of the planet and a global public good.</a:t>
            </a:r>
          </a:p>
          <a:p>
            <a:pPr>
              <a:buFont typeface="+mj-lt"/>
              <a:buAutoNum type="arabicPeriod"/>
            </a:pPr>
            <a:r>
              <a:rPr lang="en-US" sz="1300" b="0" i="0" dirty="0">
                <a:solidFill>
                  <a:srgbClr val="FFFFFF"/>
                </a:solidFill>
                <a:effectLst/>
                <a:latin typeface="Calibri" panose="020F0502020204030204" pitchFamily="34" charset="0"/>
              </a:rPr>
              <a:t>Assessing Water Balance Discrepancies: Estimating water imbalances, identifying the regions and communities at greatest risk of water deficit.</a:t>
            </a:r>
          </a:p>
          <a:p>
            <a:pPr>
              <a:buFont typeface="+mj-lt"/>
              <a:buAutoNum type="arabicPeriod"/>
            </a:pPr>
            <a:r>
              <a:rPr lang="en-US" sz="1300" b="0" i="0" dirty="0">
                <a:solidFill>
                  <a:srgbClr val="FFFFFF"/>
                </a:solidFill>
                <a:effectLst/>
                <a:latin typeface="Calibri" panose="020F0502020204030204" pitchFamily="34" charset="0"/>
              </a:rPr>
              <a:t>Data-Centric Approach for Prioritization: Utilizing available data to compile a comprehensive database on water use, availability,      accessibility, infrastructure, and the socio-economic indicators pertinent to the global economy.</a:t>
            </a:r>
          </a:p>
          <a:p>
            <a:pPr>
              <a:buFont typeface="+mj-lt"/>
              <a:buAutoNum type="arabicPeriod"/>
            </a:pPr>
            <a:r>
              <a:rPr lang="en-US" sz="1300" b="0" i="0" dirty="0">
                <a:solidFill>
                  <a:srgbClr val="FFFFFF"/>
                </a:solidFill>
                <a:effectLst/>
                <a:latin typeface="Calibri" panose="020F0502020204030204" pitchFamily="34" charset="0"/>
              </a:rPr>
              <a:t>Economic Analysis through CGE Modelling: Developing a computable general equilibrium model for the international economy to evaluate the repercussions of inaction using hypothetical scenarios and policy interventions.</a:t>
            </a:r>
          </a:p>
          <a:p>
            <a:endParaRPr lang="it-IT" sz="1300" dirty="0">
              <a:solidFill>
                <a:srgbClr val="FFFFFF"/>
              </a:solidFill>
            </a:endParaRPr>
          </a:p>
        </p:txBody>
      </p:sp>
      <p:sp>
        <p:nvSpPr>
          <p:cNvPr id="4" name="Segnaposto contenuto 3">
            <a:extLst>
              <a:ext uri="{FF2B5EF4-FFF2-40B4-BE49-F238E27FC236}">
                <a16:creationId xmlns:a16="http://schemas.microsoft.com/office/drawing/2014/main" id="{B6AF5940-AA49-4833-B4F2-3B762D36119A}"/>
              </a:ext>
            </a:extLst>
          </p:cNvPr>
          <p:cNvSpPr>
            <a:spLocks noGrp="1"/>
          </p:cNvSpPr>
          <p:nvPr>
            <p:ph sz="half" idx="2"/>
          </p:nvPr>
        </p:nvSpPr>
        <p:spPr>
          <a:xfrm>
            <a:off x="6256020" y="2266345"/>
            <a:ext cx="5097780" cy="3910618"/>
          </a:xfrm>
        </p:spPr>
        <p:txBody>
          <a:bodyPr>
            <a:normAutofit lnSpcReduction="10000"/>
          </a:bodyPr>
          <a:lstStyle/>
          <a:p>
            <a:pPr marL="0" indent="0">
              <a:spcBef>
                <a:spcPts val="1500"/>
              </a:spcBef>
              <a:spcAft>
                <a:spcPts val="1500"/>
              </a:spcAft>
              <a:buNone/>
            </a:pPr>
            <a:r>
              <a:rPr lang="en-US" sz="1300" b="1" i="0" dirty="0">
                <a:solidFill>
                  <a:srgbClr val="FFFFFF"/>
                </a:solidFill>
                <a:effectLst/>
                <a:latin typeface="Calibri" panose="020F0502020204030204" pitchFamily="34" charset="0"/>
              </a:rPr>
              <a:t>2. Data Sources</a:t>
            </a:r>
            <a:endParaRPr lang="en-US" sz="1300" b="1" i="0" dirty="0">
              <a:solidFill>
                <a:srgbClr val="FFFFFF"/>
              </a:solidFill>
              <a:effectLst/>
              <a:latin typeface="Segoe UI" panose="020B0502040204020203" pitchFamily="34" charset="0"/>
            </a:endParaRPr>
          </a:p>
          <a:p>
            <a:pPr>
              <a:spcBef>
                <a:spcPts val="1500"/>
              </a:spcBef>
              <a:spcAft>
                <a:spcPts val="1500"/>
              </a:spcAft>
            </a:pPr>
            <a:r>
              <a:rPr lang="en-US" sz="1300" i="0" dirty="0">
                <a:solidFill>
                  <a:srgbClr val="FFFFFF"/>
                </a:solidFill>
                <a:effectLst/>
                <a:latin typeface="Calibri" panose="020F0502020204030204" pitchFamily="34" charset="0"/>
              </a:rPr>
              <a:t>Water Resources: </a:t>
            </a:r>
            <a:endParaRPr lang="en-US" sz="1300" i="0" dirty="0">
              <a:solidFill>
                <a:srgbClr val="FFFFFF"/>
              </a:solidFill>
              <a:effectLst/>
              <a:latin typeface="Segoe UI" panose="020B0502040204020203" pitchFamily="34" charset="0"/>
            </a:endParaRPr>
          </a:p>
          <a:p>
            <a:pPr>
              <a:buFont typeface="Arial" panose="020B0604020202020204" pitchFamily="34" charset="0"/>
              <a:buChar char="•"/>
            </a:pPr>
            <a:r>
              <a:rPr lang="en-US" sz="1300" i="0" dirty="0">
                <a:solidFill>
                  <a:srgbClr val="FFFFFF"/>
                </a:solidFill>
                <a:effectLst/>
                <a:latin typeface="Calibri" panose="020F0502020204030204" pitchFamily="34" charset="0"/>
              </a:rPr>
              <a:t>Availability and Usage: Data from the Food and Agriculture Organization (FAO- </a:t>
            </a:r>
            <a:r>
              <a:rPr lang="en-US" sz="1300" i="0" dirty="0" err="1">
                <a:solidFill>
                  <a:srgbClr val="FFFFFF"/>
                </a:solidFill>
                <a:effectLst/>
                <a:latin typeface="Calibri" panose="020F0502020204030204" pitchFamily="34" charset="0"/>
              </a:rPr>
              <a:t>Aquastat</a:t>
            </a:r>
            <a:r>
              <a:rPr lang="en-US" sz="1300" i="0" dirty="0">
                <a:solidFill>
                  <a:srgbClr val="FFFFFF"/>
                </a:solidFill>
                <a:effectLst/>
                <a:latin typeface="Calibri" panose="020F0502020204030204" pitchFamily="34" charset="0"/>
              </a:rPr>
              <a:t> and related data bases)</a:t>
            </a:r>
            <a:endParaRPr lang="en-US" sz="1300" i="0" dirty="0">
              <a:solidFill>
                <a:srgbClr val="FFFFFF"/>
              </a:solidFill>
              <a:effectLst/>
              <a:latin typeface="Aptos" panose="020B0004020202020204" pitchFamily="34" charset="0"/>
            </a:endParaRPr>
          </a:p>
          <a:p>
            <a:pPr>
              <a:buFont typeface="Arial" panose="020B0604020202020204" pitchFamily="34" charset="0"/>
              <a:buChar char="•"/>
            </a:pPr>
            <a:r>
              <a:rPr lang="en-US" sz="1300" i="0" dirty="0">
                <a:solidFill>
                  <a:srgbClr val="FFFFFF"/>
                </a:solidFill>
                <a:effectLst/>
                <a:latin typeface="Calibri" panose="020F0502020204030204" pitchFamily="34" charset="0"/>
              </a:rPr>
              <a:t>Consumption Patterns: Data from the Water Footprint Network</a:t>
            </a:r>
            <a:endParaRPr lang="en-US" sz="1300" i="0" dirty="0">
              <a:solidFill>
                <a:srgbClr val="FFFFFF"/>
              </a:solidFill>
              <a:effectLst/>
              <a:latin typeface="Aptos" panose="020B0004020202020204" pitchFamily="34" charset="0"/>
            </a:endParaRPr>
          </a:p>
          <a:p>
            <a:pPr>
              <a:buFont typeface="Arial" panose="020B0604020202020204" pitchFamily="34" charset="0"/>
              <a:buChar char="•"/>
            </a:pPr>
            <a:r>
              <a:rPr lang="en-US" sz="1300" i="0" dirty="0">
                <a:solidFill>
                  <a:srgbClr val="FFFFFF"/>
                </a:solidFill>
                <a:effectLst/>
                <a:latin typeface="Calibri" panose="020F0502020204030204" pitchFamily="34" charset="0"/>
              </a:rPr>
              <a:t>Economic Water Indicators: Information from the World Bank water database and the European Data Portal</a:t>
            </a:r>
            <a:endParaRPr lang="en-US" sz="1300" i="0" dirty="0">
              <a:solidFill>
                <a:srgbClr val="FFFFFF"/>
              </a:solidFill>
              <a:effectLst/>
              <a:latin typeface="Aptos" panose="020B0004020202020204" pitchFamily="34" charset="0"/>
            </a:endParaRPr>
          </a:p>
          <a:p>
            <a:pPr>
              <a:spcBef>
                <a:spcPts val="1500"/>
              </a:spcBef>
              <a:spcAft>
                <a:spcPts val="1500"/>
              </a:spcAft>
            </a:pPr>
            <a:r>
              <a:rPr lang="en-US" sz="1300" i="0" dirty="0">
                <a:solidFill>
                  <a:srgbClr val="FFFFFF"/>
                </a:solidFill>
                <a:effectLst/>
                <a:latin typeface="Calibri" panose="020F0502020204030204" pitchFamily="34" charset="0"/>
              </a:rPr>
              <a:t>Global Economy:</a:t>
            </a:r>
            <a:endParaRPr lang="en-US" sz="1300" i="0" dirty="0">
              <a:solidFill>
                <a:srgbClr val="FFFFFF"/>
              </a:solidFill>
              <a:effectLst/>
              <a:latin typeface="Segoe UI" panose="020B0502040204020203" pitchFamily="34" charset="0"/>
            </a:endParaRPr>
          </a:p>
          <a:p>
            <a:pPr>
              <a:buFont typeface="Arial" panose="020B0604020202020204" pitchFamily="34" charset="0"/>
              <a:buChar char="•"/>
            </a:pPr>
            <a:r>
              <a:rPr lang="en-US" sz="1300" i="0" dirty="0">
                <a:solidFill>
                  <a:srgbClr val="FFFFFF"/>
                </a:solidFill>
                <a:effectLst/>
                <a:latin typeface="Calibri" panose="020F0502020204030204" pitchFamily="34" charset="0"/>
              </a:rPr>
              <a:t>Socio-Economic Information: The Global Trade Analysis Project (GTAP) Database</a:t>
            </a:r>
            <a:endParaRPr lang="en-US" sz="1300" i="0" dirty="0">
              <a:solidFill>
                <a:srgbClr val="FFFFFF"/>
              </a:solidFill>
              <a:effectLst/>
              <a:latin typeface="Aptos" panose="020B0004020202020204" pitchFamily="34" charset="0"/>
            </a:endParaRPr>
          </a:p>
          <a:p>
            <a:pPr>
              <a:buFont typeface="Arial" panose="020B0604020202020204" pitchFamily="34" charset="0"/>
              <a:buChar char="•"/>
            </a:pPr>
            <a:r>
              <a:rPr lang="en-US" sz="1300" i="0" dirty="0">
                <a:solidFill>
                  <a:srgbClr val="FFFFFF"/>
                </a:solidFill>
                <a:effectLst/>
                <a:latin typeface="Calibri" panose="020F0502020204030204" pitchFamily="34" charset="0"/>
              </a:rPr>
              <a:t>Technical and Financial Parameters: Sourced from World Bank, FAO, scholarly research, other CGE models, and econometric studies.</a:t>
            </a:r>
          </a:p>
          <a:p>
            <a:pPr>
              <a:buFont typeface="Arial" panose="020B0604020202020204" pitchFamily="34" charset="0"/>
              <a:buChar char="•"/>
            </a:pPr>
            <a:r>
              <a:rPr lang="en-US" sz="1300" dirty="0">
                <a:solidFill>
                  <a:srgbClr val="FFFFFF"/>
                </a:solidFill>
                <a:latin typeface="Calibri" panose="020F0502020204030204" pitchFamily="34" charset="0"/>
              </a:rPr>
              <a:t>World input output Database</a:t>
            </a:r>
            <a:endParaRPr lang="en-US" sz="1300" i="0" dirty="0">
              <a:solidFill>
                <a:srgbClr val="FFFFFF"/>
              </a:solidFill>
              <a:effectLst/>
              <a:latin typeface="Aptos" panose="020B0004020202020204" pitchFamily="34" charset="0"/>
            </a:endParaRPr>
          </a:p>
          <a:p>
            <a:endParaRPr lang="it-IT" sz="1300" dirty="0">
              <a:solidFill>
                <a:srgbClr val="FFFFFF"/>
              </a:solidFill>
            </a:endParaRPr>
          </a:p>
        </p:txBody>
      </p:sp>
    </p:spTree>
    <p:extLst>
      <p:ext uri="{BB962C8B-B14F-4D97-AF65-F5344CB8AC3E}">
        <p14:creationId xmlns:p14="http://schemas.microsoft.com/office/powerpoint/2010/main" val="272468609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8DC7296-2CDE-F95D-33DC-FD42DE620118}"/>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2800" b="1" kern="1200" dirty="0">
                <a:solidFill>
                  <a:srgbClr val="FFFFFF"/>
                </a:solidFill>
                <a:latin typeface="+mj-lt"/>
                <a:ea typeface="+mj-ea"/>
                <a:cs typeface="+mj-cs"/>
              </a:rPr>
              <a:t>Developing CLIMAWAT : a Global SAM</a:t>
            </a:r>
            <a:r>
              <a:rPr lang="en-US" sz="2800" b="1" i="0" kern="1200" dirty="0">
                <a:solidFill>
                  <a:srgbClr val="FFFFFF"/>
                </a:solidFill>
                <a:effectLst/>
                <a:latin typeface="+mj-lt"/>
                <a:ea typeface="+mj-ea"/>
                <a:cs typeface="+mj-cs"/>
              </a:rPr>
              <a:t> - CGE Model for Water</a:t>
            </a:r>
            <a:br>
              <a:rPr lang="en-US" sz="2800" b="1" i="0" kern="1200" dirty="0">
                <a:solidFill>
                  <a:srgbClr val="FFFFFF"/>
                </a:solidFill>
                <a:effectLst/>
                <a:latin typeface="+mj-lt"/>
                <a:ea typeface="+mj-ea"/>
                <a:cs typeface="+mj-cs"/>
              </a:rPr>
            </a:br>
            <a:endParaRPr lang="en-US" sz="2800" kern="1200" dirty="0">
              <a:solidFill>
                <a:srgbClr val="FFFFFF"/>
              </a:solidFill>
              <a:latin typeface="+mj-lt"/>
              <a:ea typeface="+mj-ea"/>
              <a:cs typeface="+mj-cs"/>
            </a:endParaRPr>
          </a:p>
        </p:txBody>
      </p:sp>
      <p:sp>
        <p:nvSpPr>
          <p:cNvPr id="3" name="Segnaposto contenuto 2">
            <a:extLst>
              <a:ext uri="{FF2B5EF4-FFF2-40B4-BE49-F238E27FC236}">
                <a16:creationId xmlns:a16="http://schemas.microsoft.com/office/drawing/2014/main" id="{AA50A3B5-7612-6CC1-D0D6-54EB296F261E}"/>
              </a:ext>
            </a:extLst>
          </p:cNvPr>
          <p:cNvSpPr>
            <a:spLocks/>
          </p:cNvSpPr>
          <p:nvPr/>
        </p:nvSpPr>
        <p:spPr>
          <a:xfrm>
            <a:off x="6172200" y="1825625"/>
            <a:ext cx="5181600" cy="4351338"/>
          </a:xfrm>
          <a:prstGeom prst="rect">
            <a:avLst/>
          </a:prstGeom>
        </p:spPr>
        <p:txBody>
          <a:bodyPr/>
          <a:lstStyle/>
          <a:p>
            <a:endParaRPr lang="it-IT" dirty="0"/>
          </a:p>
        </p:txBody>
      </p:sp>
      <p:graphicFrame>
        <p:nvGraphicFramePr>
          <p:cNvPr id="7" name="Segnaposto contenuto 2">
            <a:extLst>
              <a:ext uri="{FF2B5EF4-FFF2-40B4-BE49-F238E27FC236}">
                <a16:creationId xmlns:a16="http://schemas.microsoft.com/office/drawing/2014/main" id="{F4FD7A21-4199-8589-7EBB-B5E5A22E9637}"/>
              </a:ext>
            </a:extLst>
          </p:cNvPr>
          <p:cNvGraphicFramePr>
            <a:graphicFrameLocks/>
          </p:cNvGraphicFramePr>
          <p:nvPr>
            <p:extLst>
              <p:ext uri="{D42A27DB-BD31-4B8C-83A1-F6EECF244321}">
                <p14:modId xmlns:p14="http://schemas.microsoft.com/office/powerpoint/2010/main" val="778316138"/>
              </p:ext>
            </p:extLst>
          </p:nvPr>
        </p:nvGraphicFramePr>
        <p:xfrm>
          <a:off x="1121001" y="2112579"/>
          <a:ext cx="4992818"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The casual loop diagram of water resources system | Download Scientific ...">
            <a:extLst>
              <a:ext uri="{FF2B5EF4-FFF2-40B4-BE49-F238E27FC236}">
                <a16:creationId xmlns:a16="http://schemas.microsoft.com/office/drawing/2014/main" id="{487A32D7-5BB7-4A4E-1D9D-B3A39D78B4B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627" r="-1" b="3417"/>
          <a:stretch/>
        </p:blipFill>
        <p:spPr bwMode="auto">
          <a:xfrm>
            <a:off x="6604841" y="2457040"/>
            <a:ext cx="4490098" cy="252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04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nt">
            <a:extLst>
              <a:ext uri="{FF2B5EF4-FFF2-40B4-BE49-F238E27FC236}">
                <a16:creationId xmlns:a16="http://schemas.microsoft.com/office/drawing/2014/main" id="{DF8D6DF5-7A00-4A9D-BD50-E8BCC8F4D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A26D83B-1209-3DBF-B469-35628586F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34306"/>
          </a:xfrm>
          <a:prstGeom prst="rect">
            <a:avLst/>
          </a:prstGeom>
          <a:ln>
            <a:noFill/>
          </a:ln>
          <a:effectLst>
            <a:outerShdw blurRad="330200" dist="762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124083F-B417-633B-8CF6-67232A25BEAD}"/>
              </a:ext>
            </a:extLst>
          </p:cNvPr>
          <p:cNvSpPr>
            <a:spLocks noGrp="1"/>
          </p:cNvSpPr>
          <p:nvPr>
            <p:ph type="ctrTitle"/>
          </p:nvPr>
        </p:nvSpPr>
        <p:spPr>
          <a:xfrm>
            <a:off x="623190" y="238606"/>
            <a:ext cx="10565046" cy="1219200"/>
          </a:xfrm>
        </p:spPr>
        <p:txBody>
          <a:bodyPr anchor="ctr">
            <a:normAutofit/>
          </a:bodyPr>
          <a:lstStyle/>
          <a:p>
            <a:pPr algn="l"/>
            <a:r>
              <a:rPr lang="it-IT" sz="4400"/>
              <a:t>Some Preliminary Results</a:t>
            </a:r>
          </a:p>
        </p:txBody>
      </p:sp>
      <p:sp>
        <p:nvSpPr>
          <p:cNvPr id="3" name="Sottotitolo 2">
            <a:extLst>
              <a:ext uri="{FF2B5EF4-FFF2-40B4-BE49-F238E27FC236}">
                <a16:creationId xmlns:a16="http://schemas.microsoft.com/office/drawing/2014/main" id="{41FF474B-726A-4474-6516-07A7B426E894}"/>
              </a:ext>
            </a:extLst>
          </p:cNvPr>
          <p:cNvSpPr>
            <a:spLocks noGrp="1"/>
          </p:cNvSpPr>
          <p:nvPr>
            <p:ph type="subTitle" idx="1"/>
          </p:nvPr>
        </p:nvSpPr>
        <p:spPr>
          <a:xfrm>
            <a:off x="8301318" y="2516094"/>
            <a:ext cx="3083857" cy="3703730"/>
          </a:xfrm>
        </p:spPr>
        <p:txBody>
          <a:bodyPr anchor="b">
            <a:normAutofit/>
          </a:bodyPr>
          <a:lstStyle/>
          <a:p>
            <a:pPr algn="l"/>
            <a:r>
              <a:rPr lang="it-IT" dirty="0"/>
              <a:t>From CLIMAWAT: a World Extended-SAM and CGE </a:t>
            </a:r>
          </a:p>
        </p:txBody>
      </p:sp>
      <p:pic>
        <p:nvPicPr>
          <p:cNvPr id="5" name="Picture 4" descr="Graph on document with pen">
            <a:extLst>
              <a:ext uri="{FF2B5EF4-FFF2-40B4-BE49-F238E27FC236}">
                <a16:creationId xmlns:a16="http://schemas.microsoft.com/office/drawing/2014/main" id="{DA4C606C-B74E-D40E-E94B-B29363E49156}"/>
              </a:ext>
            </a:extLst>
          </p:cNvPr>
          <p:cNvPicPr>
            <a:picLocks noChangeAspect="1"/>
          </p:cNvPicPr>
          <p:nvPr/>
        </p:nvPicPr>
        <p:blipFill rotWithShape="1">
          <a:blip r:embed="rId2"/>
          <a:srcRect l="1268" r="2" b="2"/>
          <a:stretch/>
        </p:blipFill>
        <p:spPr>
          <a:xfrm>
            <a:off x="-9466" y="1734306"/>
            <a:ext cx="7580926" cy="5125246"/>
          </a:xfrm>
          <a:prstGeom prst="rect">
            <a:avLst/>
          </a:prstGeom>
          <a:effectLst/>
        </p:spPr>
      </p:pic>
    </p:spTree>
    <p:extLst>
      <p:ext uri="{BB962C8B-B14F-4D97-AF65-F5344CB8AC3E}">
        <p14:creationId xmlns:p14="http://schemas.microsoft.com/office/powerpoint/2010/main" val="310193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174EE81-360E-E53B-6971-82EAD9A8CA49}"/>
              </a:ext>
            </a:extLst>
          </p:cNvPr>
          <p:cNvSpPr>
            <a:spLocks noGrp="1"/>
          </p:cNvSpPr>
          <p:nvPr>
            <p:ph type="title"/>
          </p:nvPr>
        </p:nvSpPr>
        <p:spPr>
          <a:xfrm>
            <a:off x="1371597" y="348865"/>
            <a:ext cx="10044023" cy="877729"/>
          </a:xfrm>
        </p:spPr>
        <p:txBody>
          <a:bodyPr anchor="ctr">
            <a:normAutofit/>
          </a:bodyPr>
          <a:lstStyle/>
          <a:p>
            <a:r>
              <a:rPr lang="it-IT" sz="2800" dirty="0">
                <a:solidFill>
                  <a:srgbClr val="FFFFFF"/>
                </a:solidFill>
              </a:rPr>
              <a:t>Total Water Use (TWU) </a:t>
            </a:r>
            <a:r>
              <a:rPr lang="it-IT" sz="2800" dirty="0" err="1">
                <a:solidFill>
                  <a:srgbClr val="FFFFFF"/>
                </a:solidFill>
              </a:rPr>
              <a:t>based</a:t>
            </a:r>
            <a:r>
              <a:rPr lang="it-IT" sz="2800" dirty="0">
                <a:solidFill>
                  <a:srgbClr val="FFFFFF"/>
                </a:solidFill>
              </a:rPr>
              <a:t> on Social Accounting Matrix (SAM) </a:t>
            </a:r>
            <a:r>
              <a:rPr lang="it-IT" sz="2800" dirty="0" err="1">
                <a:solidFill>
                  <a:srgbClr val="FFFFFF"/>
                </a:solidFill>
              </a:rPr>
              <a:t>Estimates</a:t>
            </a:r>
            <a:endParaRPr lang="it-IT" sz="2800" dirty="0">
              <a:solidFill>
                <a:srgbClr val="FF0000"/>
              </a:solidFill>
              <a:highlight>
                <a:srgbClr val="FFFF00"/>
              </a:highlight>
            </a:endParaRPr>
          </a:p>
        </p:txBody>
      </p:sp>
      <p:graphicFrame>
        <p:nvGraphicFramePr>
          <p:cNvPr id="7" name="Segnaposto contenuto 2">
            <a:extLst>
              <a:ext uri="{FF2B5EF4-FFF2-40B4-BE49-F238E27FC236}">
                <a16:creationId xmlns:a16="http://schemas.microsoft.com/office/drawing/2014/main" id="{522B2FAE-5637-E5C8-08E7-E0FD8FB61F0F}"/>
              </a:ext>
            </a:extLst>
          </p:cNvPr>
          <p:cNvGraphicFramePr>
            <a:graphicFrameLocks noGrp="1"/>
          </p:cNvGraphicFramePr>
          <p:nvPr>
            <p:ph idx="1"/>
            <p:extLst>
              <p:ext uri="{D42A27DB-BD31-4B8C-83A1-F6EECF244321}">
                <p14:modId xmlns:p14="http://schemas.microsoft.com/office/powerpoint/2010/main" val="99067782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630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69E988-BD44-CC57-DC55-A974C37F83B3}"/>
              </a:ext>
            </a:extLst>
          </p:cNvPr>
          <p:cNvSpPr>
            <a:spLocks noGrp="1"/>
          </p:cNvSpPr>
          <p:nvPr>
            <p:ph type="title"/>
          </p:nvPr>
        </p:nvSpPr>
        <p:spPr/>
        <p:txBody>
          <a:bodyPr>
            <a:normAutofit/>
          </a:bodyPr>
          <a:lstStyle/>
          <a:p>
            <a:pPr algn="l"/>
            <a:r>
              <a:rPr lang="it-IT" sz="3200" b="1" dirty="0"/>
              <a:t>The blue-water green-water </a:t>
            </a:r>
            <a:r>
              <a:rPr lang="it-IT" sz="3200" b="1" dirty="0" err="1"/>
              <a:t>paradigm</a:t>
            </a:r>
            <a:br>
              <a:rPr lang="en-US" sz="3200" b="1" i="0" dirty="0">
                <a:solidFill>
                  <a:srgbClr val="333333"/>
                </a:solidFill>
                <a:effectLst/>
                <a:highlight>
                  <a:srgbClr val="FFFFFF"/>
                </a:highlight>
                <a:latin typeface="Montserrat" panose="00000500000000000000" pitchFamily="2" charset="0"/>
              </a:rPr>
            </a:br>
            <a:endParaRPr lang="it-IT" sz="3200" b="1" dirty="0"/>
          </a:p>
        </p:txBody>
      </p:sp>
      <p:sp>
        <p:nvSpPr>
          <p:cNvPr id="4" name="Segnaposto contenuto 3">
            <a:extLst>
              <a:ext uri="{FF2B5EF4-FFF2-40B4-BE49-F238E27FC236}">
                <a16:creationId xmlns:a16="http://schemas.microsoft.com/office/drawing/2014/main" id="{8F6E4C33-2AE1-D19A-52D0-4C1D9BD12C5C}"/>
              </a:ext>
            </a:extLst>
          </p:cNvPr>
          <p:cNvSpPr>
            <a:spLocks noGrp="1"/>
          </p:cNvSpPr>
          <p:nvPr>
            <p:ph sz="half" idx="2"/>
          </p:nvPr>
        </p:nvSpPr>
        <p:spPr/>
        <p:txBody>
          <a:bodyPr>
            <a:normAutofit fontScale="77500" lnSpcReduction="20000"/>
          </a:bodyPr>
          <a:lstStyle/>
          <a:p>
            <a:r>
              <a:rPr lang="en-US" b="0" i="0" dirty="0">
                <a:solidFill>
                  <a:srgbClr val="6C757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Rainfall, the undifferentiated freshwater resource, is partitioned in a green-water resource as moisture in the unsaturated zone and in a blue-water resource in aquifers, lakes, wetlands, and impoundments (e.g., dams). </a:t>
            </a:r>
          </a:p>
          <a:p>
            <a:r>
              <a:rPr lang="en-US" b="0" i="0" dirty="0">
                <a:solidFill>
                  <a:srgbClr val="6C757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These resources generate flows, as green-water flow from terrestrial biomass producing systems (crops, forests, grasslands, and savannas) and blue-water flow in rivers, through wetlands, and through base flow from groundwater.</a:t>
            </a:r>
          </a:p>
          <a:p>
            <a:endParaRPr lang="en-US" b="0" i="0" dirty="0">
              <a:solidFill>
                <a:srgbClr val="6C757D"/>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indent="0">
              <a:buNone/>
            </a:pPr>
            <a:r>
              <a:rPr lang="it-IT" sz="1500" dirty="0">
                <a:latin typeface="Calibri" panose="020F0502020204030204" pitchFamily="34" charset="0"/>
                <a:ea typeface="Calibri" panose="020F0502020204030204" pitchFamily="34" charset="0"/>
                <a:cs typeface="Calibri" panose="020F0502020204030204" pitchFamily="34" charset="0"/>
              </a:rPr>
              <a:t>(</a:t>
            </a:r>
            <a:r>
              <a:rPr lang="en-US" sz="1500" b="0" i="0" u="sng" strike="noStrike" dirty="0">
                <a:solidFill>
                  <a:srgbClr val="0032A0"/>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2"/>
              </a:rPr>
              <a:t>M. </a:t>
            </a:r>
            <a:r>
              <a:rPr lang="en-US" sz="1500" b="0" i="0" u="sng" strike="noStrike" dirty="0" err="1">
                <a:solidFill>
                  <a:srgbClr val="0032A0"/>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2"/>
              </a:rPr>
              <a:t>Falkenmark</a:t>
            </a:r>
            <a:r>
              <a:rPr lang="en-US" sz="1500" b="0" i="0" dirty="0">
                <a:solidFill>
                  <a:srgbClr val="75757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and </a:t>
            </a:r>
            <a:r>
              <a:rPr lang="en-US" sz="1500" b="0" i="0" u="sng" strike="noStrike" dirty="0">
                <a:solidFill>
                  <a:srgbClr val="0032A0"/>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3"/>
              </a:rPr>
              <a:t>J. </a:t>
            </a:r>
            <a:r>
              <a:rPr lang="en-US" sz="1500" b="0" i="0" u="sng" strike="noStrike" dirty="0" err="1">
                <a:solidFill>
                  <a:srgbClr val="0032A0"/>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3"/>
              </a:rPr>
              <a:t>Rockström</a:t>
            </a:r>
            <a:r>
              <a:rPr lang="en-US" sz="1500" b="0" i="0" u="sng" strike="noStrike" dirty="0">
                <a:solidFill>
                  <a:srgbClr val="0032A0"/>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3"/>
              </a:rPr>
              <a:t> </a:t>
            </a:r>
            <a:r>
              <a:rPr lang="en-US" sz="1500" b="0" i="0" u="sng" strike="noStrike" dirty="0">
                <a:solidFill>
                  <a:srgbClr val="0032A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1500" b="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The new </a:t>
            </a:r>
            <a:r>
              <a:rPr lang="en-US" sz="1500" b="1"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Blue and Green Water Paradigm: Breaking New Ground for Water Resources Planning and Management, </a:t>
            </a:r>
            <a:r>
              <a:rPr lang="en-US" sz="1500" b="1" i="0" u="sng" dirty="0">
                <a:solidFill>
                  <a:srgbClr val="0032A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Journal of Water Resources and Planning, 2006)</a:t>
            </a:r>
            <a:br>
              <a:rPr lang="en-US" sz="1500" b="1"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endParaRPr lang="it-IT" sz="1500" dirty="0">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173DA1DF-35C4-429D-64B8-727DAF2B9A1C}"/>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640081" y="1979023"/>
            <a:ext cx="5107576" cy="4042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313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148EB8-4F6F-CC8C-BA3A-6112308D8229}"/>
              </a:ext>
            </a:extLst>
          </p:cNvPr>
          <p:cNvSpPr>
            <a:spLocks noGrp="1"/>
          </p:cNvSpPr>
          <p:nvPr>
            <p:ph type="title"/>
          </p:nvPr>
        </p:nvSpPr>
        <p:spPr>
          <a:xfrm>
            <a:off x="838200" y="118293"/>
            <a:ext cx="10515600" cy="1325563"/>
          </a:xfrm>
        </p:spPr>
        <p:txBody>
          <a:bodyPr/>
          <a:lstStyle/>
          <a:p>
            <a:r>
              <a:rPr lang="it-IT" sz="4400" dirty="0"/>
              <a:t>Blue and Green Water in the SAM</a:t>
            </a:r>
            <a:endParaRPr lang="it-IT" dirty="0"/>
          </a:p>
        </p:txBody>
      </p:sp>
      <p:graphicFrame>
        <p:nvGraphicFramePr>
          <p:cNvPr id="9" name="Segnaposto contenuto 2">
            <a:extLst>
              <a:ext uri="{FF2B5EF4-FFF2-40B4-BE49-F238E27FC236}">
                <a16:creationId xmlns:a16="http://schemas.microsoft.com/office/drawing/2014/main" id="{2B459E9E-A182-DB42-8CDC-70E0173EFD70}"/>
              </a:ext>
            </a:extLst>
          </p:cNvPr>
          <p:cNvGraphicFramePr>
            <a:graphicFrameLocks noGrp="1"/>
          </p:cNvGraphicFramePr>
          <p:nvPr>
            <p:ph sz="half" idx="1"/>
            <p:extLst>
              <p:ext uri="{D42A27DB-BD31-4B8C-83A1-F6EECF244321}">
                <p14:modId xmlns:p14="http://schemas.microsoft.com/office/powerpoint/2010/main" val="2025608883"/>
              </p:ext>
            </p:extLst>
          </p:nvPr>
        </p:nvGraphicFramePr>
        <p:xfrm>
          <a:off x="123415" y="1671726"/>
          <a:ext cx="4651005" cy="3826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5" name="Gruppo 24">
            <a:extLst>
              <a:ext uri="{FF2B5EF4-FFF2-40B4-BE49-F238E27FC236}">
                <a16:creationId xmlns:a16="http://schemas.microsoft.com/office/drawing/2014/main" id="{B4E77DEE-0445-E75A-D5A3-D1916D93552F}"/>
              </a:ext>
            </a:extLst>
          </p:cNvPr>
          <p:cNvGrpSpPr/>
          <p:nvPr/>
        </p:nvGrpSpPr>
        <p:grpSpPr>
          <a:xfrm>
            <a:off x="4853796" y="1783921"/>
            <a:ext cx="6837909" cy="3826450"/>
            <a:chOff x="4853796" y="1783921"/>
            <a:chExt cx="6837909" cy="3826450"/>
          </a:xfrm>
        </p:grpSpPr>
        <p:grpSp>
          <p:nvGrpSpPr>
            <p:cNvPr id="18" name="Gruppo 17">
              <a:extLst>
                <a:ext uri="{FF2B5EF4-FFF2-40B4-BE49-F238E27FC236}">
                  <a16:creationId xmlns:a16="http://schemas.microsoft.com/office/drawing/2014/main" id="{BA7FD8E6-385F-9C20-FCBC-7F439441270C}"/>
                </a:ext>
              </a:extLst>
            </p:cNvPr>
            <p:cNvGrpSpPr/>
            <p:nvPr/>
          </p:nvGrpSpPr>
          <p:grpSpPr>
            <a:xfrm>
              <a:off x="4853796" y="1783921"/>
              <a:ext cx="6837909" cy="3826450"/>
              <a:chOff x="4853796" y="1783921"/>
              <a:chExt cx="6837909" cy="3826450"/>
            </a:xfrm>
          </p:grpSpPr>
          <p:pic>
            <p:nvPicPr>
              <p:cNvPr id="6" name="Immagine 5">
                <a:extLst>
                  <a:ext uri="{FF2B5EF4-FFF2-40B4-BE49-F238E27FC236}">
                    <a16:creationId xmlns:a16="http://schemas.microsoft.com/office/drawing/2014/main" id="{0F89F417-3C43-A390-7E79-317DDF1E7287}"/>
                  </a:ext>
                </a:extLst>
              </p:cNvPr>
              <p:cNvPicPr>
                <a:picLocks noChangeAspect="1"/>
              </p:cNvPicPr>
              <p:nvPr/>
            </p:nvPicPr>
            <p:blipFill>
              <a:blip r:embed="rId7"/>
              <a:stretch>
                <a:fillRect/>
              </a:stretch>
            </p:blipFill>
            <p:spPr>
              <a:xfrm>
                <a:off x="4853796" y="1783921"/>
                <a:ext cx="6837909" cy="3826450"/>
              </a:xfrm>
              <a:prstGeom prst="rect">
                <a:avLst/>
              </a:prstGeom>
            </p:spPr>
          </p:pic>
          <p:cxnSp>
            <p:nvCxnSpPr>
              <p:cNvPr id="11" name="Connettore a gomito 10">
                <a:extLst>
                  <a:ext uri="{FF2B5EF4-FFF2-40B4-BE49-F238E27FC236}">
                    <a16:creationId xmlns:a16="http://schemas.microsoft.com/office/drawing/2014/main" id="{E3E0FC61-5B7F-9BB7-E154-988D719F3E8E}"/>
                  </a:ext>
                </a:extLst>
              </p:cNvPr>
              <p:cNvCxnSpPr>
                <a:cxnSpLocks/>
              </p:cNvCxnSpPr>
              <p:nvPr/>
            </p:nvCxnSpPr>
            <p:spPr>
              <a:xfrm>
                <a:off x="6096000" y="2053193"/>
                <a:ext cx="2324334" cy="224393"/>
              </a:xfrm>
              <a:prstGeom prst="bentConnector3">
                <a:avLst>
                  <a:gd name="adj1" fmla="val 99960"/>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19" name="Connettore a gomito 18">
              <a:extLst>
                <a:ext uri="{FF2B5EF4-FFF2-40B4-BE49-F238E27FC236}">
                  <a16:creationId xmlns:a16="http://schemas.microsoft.com/office/drawing/2014/main" id="{DDAA5E83-1DD4-7779-5C79-B9EB85CF7C4C}"/>
                </a:ext>
              </a:extLst>
            </p:cNvPr>
            <p:cNvCxnSpPr>
              <a:cxnSpLocks/>
            </p:cNvCxnSpPr>
            <p:nvPr/>
          </p:nvCxnSpPr>
          <p:spPr>
            <a:xfrm rot="10800000" flipV="1">
              <a:off x="6019335" y="4504684"/>
              <a:ext cx="2187827" cy="718053"/>
            </a:xfrm>
            <a:prstGeom prst="bentConnector3">
              <a:avLst>
                <a:gd name="adj1" fmla="val 0"/>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8473668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6309</TotalTime>
  <Words>2600</Words>
  <Application>Microsoft Office PowerPoint</Application>
  <PresentationFormat>Widescreen</PresentationFormat>
  <Paragraphs>138</Paragraphs>
  <Slides>26</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26</vt:i4>
      </vt:variant>
    </vt:vector>
  </HeadingPairs>
  <TitlesOfParts>
    <vt:vector size="37" baseType="lpstr">
      <vt:lpstr>Aptos</vt:lpstr>
      <vt:lpstr>Aptos Display</vt:lpstr>
      <vt:lpstr>Aptos Narrow</vt:lpstr>
      <vt:lpstr>Arial</vt:lpstr>
      <vt:lpstr>Calibri</vt:lpstr>
      <vt:lpstr>Courier New</vt:lpstr>
      <vt:lpstr>Montserrat</vt:lpstr>
      <vt:lpstr>Segoe UI</vt:lpstr>
      <vt:lpstr>Söhne</vt:lpstr>
      <vt:lpstr>Times New Roman</vt:lpstr>
      <vt:lpstr>Tema di Office</vt:lpstr>
      <vt:lpstr>An Economic Study of  Global  Water</vt:lpstr>
      <vt:lpstr>Water as a Global Commons and Public Good </vt:lpstr>
      <vt:lpstr>Water in Economic Modelling: Special Challenges</vt:lpstr>
      <vt:lpstr>Comprehensive Analysis Program </vt:lpstr>
      <vt:lpstr>Developing CLIMAWAT : a Global SAM - CGE Model for Water </vt:lpstr>
      <vt:lpstr>Some Preliminary Results</vt:lpstr>
      <vt:lpstr>Total Water Use (TWU) based on Social Accounting Matrix (SAM) Estimates</vt:lpstr>
      <vt:lpstr>The blue-water green-water paradigm </vt:lpstr>
      <vt:lpstr>Blue and Green Water in the SAM</vt:lpstr>
      <vt:lpstr> CLIMAWAT CGE Calibration</vt:lpstr>
      <vt:lpstr>Overview of a Global CGE Model for Water </vt:lpstr>
      <vt:lpstr>Technical Aspects of CGE Water Model</vt:lpstr>
      <vt:lpstr> Some Results of Model Experiments</vt:lpstr>
      <vt:lpstr>Main Model Estimates: Impact of Climate Change on GDP (projections to 2050)</vt:lpstr>
      <vt:lpstr>Main Model Estimates: Impact of Climate Change and Trends in Water Storage (TWS) on GDP (projections to 2050)</vt:lpstr>
      <vt:lpstr>Virtual Water Trade Estimates (2050)</vt:lpstr>
      <vt:lpstr>Estimates of Virtual Water Export Shares (Model Projections to 2050)</vt:lpstr>
      <vt:lpstr>Estimates of Virtual Water Import Shares (Model Projections to 2050)</vt:lpstr>
      <vt:lpstr>Estimated Impact on Virtual Trade (2050)</vt:lpstr>
      <vt:lpstr>Estimated Impact on Blue Water Virtual Trade (2050)</vt:lpstr>
      <vt:lpstr>Estimated Impact on Green Water Virtual Trade (2050)</vt:lpstr>
      <vt:lpstr>Estimated Impact on Total Water Virtual Trade (2050)</vt:lpstr>
      <vt:lpstr>Policy Experiments: Internalizing the Externalities through Efficiency Pricing (2050)</vt:lpstr>
      <vt:lpstr>Policy Experiments: Internalizing the Externalities through Efficiency Pricing (2050)</vt:lpstr>
      <vt:lpstr>Sector Impact of Water Efficiency Pricing (2050)</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Global CGE for Water</dc:title>
  <dc:creator>Lucio Scandizzo</dc:creator>
  <cp:lastModifiedBy>beniamino quintieri</cp:lastModifiedBy>
  <cp:revision>38</cp:revision>
  <dcterms:created xsi:type="dcterms:W3CDTF">2024-03-04T12:01:55Z</dcterms:created>
  <dcterms:modified xsi:type="dcterms:W3CDTF">2024-07-11T09:40:15Z</dcterms:modified>
</cp:coreProperties>
</file>