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64" r:id="rId4"/>
    <p:sldId id="257" r:id="rId5"/>
    <p:sldId id="265" r:id="rId6"/>
    <p:sldId id="259" r:id="rId7"/>
    <p:sldId id="266" r:id="rId8"/>
    <p:sldId id="260" r:id="rId9"/>
    <p:sldId id="261" r:id="rId10"/>
    <p:sldId id="267" r:id="rId11"/>
    <p:sldId id="262" r:id="rId12"/>
    <p:sldId id="263" r:id="rId13"/>
    <p:sldId id="268"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60" d="100"/>
          <a:sy n="60"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1218469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78013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417939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164480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269328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14844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297516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354392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249267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239620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7/11/2024</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a:t>
            </a:fld>
            <a:endParaRPr lang="en-US"/>
          </a:p>
        </p:txBody>
      </p:sp>
    </p:spTree>
    <p:extLst>
      <p:ext uri="{BB962C8B-B14F-4D97-AF65-F5344CB8AC3E}">
        <p14:creationId xmlns:p14="http://schemas.microsoft.com/office/powerpoint/2010/main" val="185997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7/11/2024</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145872027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3"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olo 1">
            <a:extLst>
              <a:ext uri="{FF2B5EF4-FFF2-40B4-BE49-F238E27FC236}">
                <a16:creationId xmlns:a16="http://schemas.microsoft.com/office/drawing/2014/main" id="{800674C9-835A-59BC-6416-0010361C48C8}"/>
              </a:ext>
            </a:extLst>
          </p:cNvPr>
          <p:cNvSpPr>
            <a:spLocks noGrp="1"/>
          </p:cNvSpPr>
          <p:nvPr>
            <p:ph type="ctrTitle"/>
          </p:nvPr>
        </p:nvSpPr>
        <p:spPr>
          <a:xfrm>
            <a:off x="457200" y="676656"/>
            <a:ext cx="3277432" cy="3063240"/>
          </a:xfrm>
        </p:spPr>
        <p:txBody>
          <a:bodyPr>
            <a:noAutofit/>
          </a:bodyPr>
          <a:lstStyle/>
          <a:p>
            <a:r>
              <a:rPr lang="it-IT" sz="4400" dirty="0" err="1"/>
              <a:t>Developing</a:t>
            </a:r>
            <a:r>
              <a:rPr lang="it-IT" sz="4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4400" b="1" dirty="0">
                <a:latin typeface="Calibri" panose="020F0502020204030204" pitchFamily="34" charset="0"/>
                <a:ea typeface="Calibri" panose="020F0502020204030204" pitchFamily="34" charset="0"/>
                <a:cs typeface="Calibri" panose="020F0502020204030204" pitchFamily="34" charset="0"/>
              </a:rPr>
              <a:t>CLIMAWAT 101:</a:t>
            </a:r>
            <a:r>
              <a:rPr lang="it-IT" sz="4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4400" dirty="0"/>
              <a:t>A Global CGE  Model </a:t>
            </a:r>
          </a:p>
        </p:txBody>
      </p:sp>
      <p:sp>
        <p:nvSpPr>
          <p:cNvPr id="3" name="Sottotitolo 2">
            <a:extLst>
              <a:ext uri="{FF2B5EF4-FFF2-40B4-BE49-F238E27FC236}">
                <a16:creationId xmlns:a16="http://schemas.microsoft.com/office/drawing/2014/main" id="{2745DE35-6622-CCBF-66B6-F9848EAC5688}"/>
              </a:ext>
            </a:extLst>
          </p:cNvPr>
          <p:cNvSpPr>
            <a:spLocks noGrp="1"/>
          </p:cNvSpPr>
          <p:nvPr>
            <p:ph type="subTitle" idx="1"/>
          </p:nvPr>
        </p:nvSpPr>
        <p:spPr>
          <a:xfrm>
            <a:off x="457200" y="3840481"/>
            <a:ext cx="3277432" cy="2347272"/>
          </a:xfrm>
        </p:spPr>
        <p:txBody>
          <a:bodyPr>
            <a:normAutofit/>
          </a:bodyPr>
          <a:lstStyle/>
          <a:p>
            <a:r>
              <a:rPr lang="it-IT" dirty="0"/>
              <a:t>Key features of water </a:t>
            </a:r>
            <a:r>
              <a:rPr lang="it-IT" dirty="0" err="1"/>
              <a:t>as</a:t>
            </a:r>
            <a:r>
              <a:rPr lang="it-IT" dirty="0"/>
              <a:t> a public good and a global </a:t>
            </a:r>
            <a:r>
              <a:rPr lang="it-IT" dirty="0" err="1"/>
              <a:t>commons</a:t>
            </a:r>
            <a:endParaRPr lang="it-IT" dirty="0"/>
          </a:p>
        </p:txBody>
      </p:sp>
      <p:pic>
        <p:nvPicPr>
          <p:cNvPr id="4" name="Picture 3" descr="Underwater shot of a whirlpool">
            <a:extLst>
              <a:ext uri="{FF2B5EF4-FFF2-40B4-BE49-F238E27FC236}">
                <a16:creationId xmlns:a16="http://schemas.microsoft.com/office/drawing/2014/main" id="{6420D5CC-8ABC-9CFF-1133-197307F4C8C8}"/>
              </a:ext>
            </a:extLst>
          </p:cNvPr>
          <p:cNvPicPr>
            <a:picLocks noChangeAspect="1"/>
          </p:cNvPicPr>
          <p:nvPr/>
        </p:nvPicPr>
        <p:blipFill rotWithShape="1">
          <a:blip r:embed="rId3"/>
          <a:srcRect l="4589" r="15259" b="-1"/>
          <a:stretch/>
        </p:blipFill>
        <p:spPr>
          <a:xfrm>
            <a:off x="3957208" y="-1"/>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Tree>
    <p:extLst>
      <p:ext uri="{BB962C8B-B14F-4D97-AF65-F5344CB8AC3E}">
        <p14:creationId xmlns:p14="http://schemas.microsoft.com/office/powerpoint/2010/main" val="31636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2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olo 1">
            <a:extLst>
              <a:ext uri="{FF2B5EF4-FFF2-40B4-BE49-F238E27FC236}">
                <a16:creationId xmlns:a16="http://schemas.microsoft.com/office/drawing/2014/main" id="{304A7EB7-9183-F99C-BBE5-42127F7E8384}"/>
              </a:ext>
            </a:extLst>
          </p:cNvPr>
          <p:cNvSpPr>
            <a:spLocks noGrp="1"/>
          </p:cNvSpPr>
          <p:nvPr>
            <p:ph type="title"/>
          </p:nvPr>
        </p:nvSpPr>
        <p:spPr>
          <a:xfrm>
            <a:off x="457200" y="668049"/>
            <a:ext cx="11187316" cy="1325563"/>
          </a:xfrm>
        </p:spPr>
        <p:txBody>
          <a:bodyPr>
            <a:normAutofit/>
          </a:bodyPr>
          <a:lstStyle/>
          <a:p>
            <a:r>
              <a:rPr lang="it-IT" dirty="0"/>
              <a:t>Basic </a:t>
            </a:r>
            <a:r>
              <a:rPr lang="it-IT" dirty="0" err="1"/>
              <a:t>Equations</a:t>
            </a:r>
            <a:r>
              <a:rPr lang="it-IT" dirty="0"/>
              <a:t> for a </a:t>
            </a:r>
            <a:r>
              <a:rPr lang="it-IT" dirty="0" err="1"/>
              <a:t>Circular</a:t>
            </a:r>
            <a:r>
              <a:rPr lang="it-IT" dirty="0"/>
              <a:t> Economy</a:t>
            </a:r>
          </a:p>
        </p:txBody>
      </p:sp>
      <p:graphicFrame>
        <p:nvGraphicFramePr>
          <p:cNvPr id="14" name="Segnaposto contenuto 13">
            <a:extLst>
              <a:ext uri="{FF2B5EF4-FFF2-40B4-BE49-F238E27FC236}">
                <a16:creationId xmlns:a16="http://schemas.microsoft.com/office/drawing/2014/main" id="{7D53FB75-6698-D83A-CB62-F611D06B350C}"/>
              </a:ext>
            </a:extLst>
          </p:cNvPr>
          <p:cNvGraphicFramePr>
            <a:graphicFrameLocks noGrp="1"/>
          </p:cNvGraphicFramePr>
          <p:nvPr>
            <p:ph idx="1"/>
            <p:extLst>
              <p:ext uri="{D42A27DB-BD31-4B8C-83A1-F6EECF244321}">
                <p14:modId xmlns:p14="http://schemas.microsoft.com/office/powerpoint/2010/main" val="2103376308"/>
              </p:ext>
            </p:extLst>
          </p:nvPr>
        </p:nvGraphicFramePr>
        <p:xfrm>
          <a:off x="457200" y="2370988"/>
          <a:ext cx="11187392" cy="3532077"/>
        </p:xfrm>
        <a:graphic>
          <a:graphicData uri="http://schemas.openxmlformats.org/drawingml/2006/table">
            <a:tbl>
              <a:tblPr firstRow="1" firstCol="1" bandRow="1">
                <a:tableStyleId>{5C22544A-7EE6-4342-B048-85BDC9FD1C3A}</a:tableStyleId>
              </a:tblPr>
              <a:tblGrid>
                <a:gridCol w="2753405">
                  <a:extLst>
                    <a:ext uri="{9D8B030D-6E8A-4147-A177-3AD203B41FA5}">
                      <a16:colId xmlns:a16="http://schemas.microsoft.com/office/drawing/2014/main" val="1703409310"/>
                    </a:ext>
                  </a:extLst>
                </a:gridCol>
                <a:gridCol w="2676779">
                  <a:extLst>
                    <a:ext uri="{9D8B030D-6E8A-4147-A177-3AD203B41FA5}">
                      <a16:colId xmlns:a16="http://schemas.microsoft.com/office/drawing/2014/main" val="2572807923"/>
                    </a:ext>
                  </a:extLst>
                </a:gridCol>
                <a:gridCol w="2875474">
                  <a:extLst>
                    <a:ext uri="{9D8B030D-6E8A-4147-A177-3AD203B41FA5}">
                      <a16:colId xmlns:a16="http://schemas.microsoft.com/office/drawing/2014/main" val="3552239847"/>
                    </a:ext>
                  </a:extLst>
                </a:gridCol>
                <a:gridCol w="2881734">
                  <a:extLst>
                    <a:ext uri="{9D8B030D-6E8A-4147-A177-3AD203B41FA5}">
                      <a16:colId xmlns:a16="http://schemas.microsoft.com/office/drawing/2014/main" val="2357200746"/>
                    </a:ext>
                  </a:extLst>
                </a:gridCol>
              </a:tblGrid>
              <a:tr h="255921">
                <a:tc>
                  <a:txBody>
                    <a:bodyPr/>
                    <a:lstStyle/>
                    <a:p>
                      <a:pPr algn="ctr">
                        <a:lnSpc>
                          <a:spcPct val="107000"/>
                        </a:lnSpc>
                        <a:spcAft>
                          <a:spcPts val="800"/>
                        </a:spcAft>
                      </a:pPr>
                      <a:r>
                        <a:rPr lang="it-IT" sz="1400" kern="0">
                          <a:effectLst/>
                        </a:rPr>
                        <a:t>Component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gn="ctr">
                        <a:lnSpc>
                          <a:spcPct val="107000"/>
                        </a:lnSpc>
                        <a:spcAft>
                          <a:spcPts val="800"/>
                        </a:spcAft>
                      </a:pPr>
                      <a:r>
                        <a:rPr lang="it-IT" sz="1400" kern="0">
                          <a:effectLst/>
                        </a:rPr>
                        <a:t>Equation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gn="ctr">
                        <a:lnSpc>
                          <a:spcPct val="107000"/>
                        </a:lnSpc>
                        <a:spcAft>
                          <a:spcPts val="800"/>
                        </a:spcAft>
                      </a:pPr>
                      <a:r>
                        <a:rPr lang="it-IT" sz="1400" kern="0">
                          <a:effectLst/>
                        </a:rPr>
                        <a:t>Explanation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gn="ctr">
                        <a:lnSpc>
                          <a:spcPct val="107000"/>
                        </a:lnSpc>
                        <a:spcAft>
                          <a:spcPts val="800"/>
                        </a:spcAft>
                      </a:pPr>
                      <a:r>
                        <a:rPr lang="it-IT" sz="1400" kern="0">
                          <a:effectLst/>
                        </a:rPr>
                        <a:t>Symbol Definitions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576678214"/>
                  </a:ext>
                </a:extLst>
              </a:tr>
              <a:tr h="699599">
                <a:tc>
                  <a:txBody>
                    <a:bodyPr/>
                    <a:lstStyle/>
                    <a:p>
                      <a:pPr>
                        <a:lnSpc>
                          <a:spcPct val="107000"/>
                        </a:lnSpc>
                        <a:spcAft>
                          <a:spcPts val="800"/>
                        </a:spcAft>
                      </a:pPr>
                      <a:r>
                        <a:rPr lang="it-IT" sz="1400" kern="0">
                          <a:effectLst/>
                        </a:rPr>
                        <a:t>Demand for Water (D)</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D = f(P, I, Pop, F)</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The demand for water depends on its price, income levels, population, and other factors.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D: Demand, P: Price of water, I: Income level, Pop: Population, F: Other factors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1247735514"/>
                  </a:ext>
                </a:extLst>
              </a:tr>
              <a:tr h="477760">
                <a:tc>
                  <a:txBody>
                    <a:bodyPr/>
                    <a:lstStyle/>
                    <a:p>
                      <a:pPr>
                        <a:lnSpc>
                          <a:spcPct val="107000"/>
                        </a:lnSpc>
                        <a:spcAft>
                          <a:spcPts val="800"/>
                        </a:spcAft>
                      </a:pPr>
                      <a:r>
                        <a:rPr lang="it-IT" sz="1400" kern="0">
                          <a:effectLst/>
                        </a:rPr>
                        <a:t>Supply of Water (S)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S = g(P, C)</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The supply of water is related to its price and the costs of production.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S: Supply, P: Price of water, C: Costs of production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1123504577"/>
                  </a:ext>
                </a:extLst>
              </a:tr>
              <a:tr h="699599">
                <a:tc>
                  <a:txBody>
                    <a:bodyPr/>
                    <a:lstStyle/>
                    <a:p>
                      <a:pPr>
                        <a:lnSpc>
                          <a:spcPct val="107000"/>
                        </a:lnSpc>
                        <a:spcAft>
                          <a:spcPts val="800"/>
                        </a:spcAft>
                      </a:pPr>
                      <a:r>
                        <a:rPr lang="it-IT" sz="1400" kern="0">
                          <a:effectLst/>
                        </a:rPr>
                        <a:t>Equilibrium</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D = 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Equilibrium is where the quantity of water demanded equals the quantity supplied.</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D: Demand, S: Supply</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1116050310"/>
                  </a:ext>
                </a:extLst>
              </a:tr>
              <a:tr h="699599">
                <a:tc>
                  <a:txBody>
                    <a:bodyPr/>
                    <a:lstStyle/>
                    <a:p>
                      <a:pPr>
                        <a:lnSpc>
                          <a:spcPct val="107000"/>
                        </a:lnSpc>
                        <a:spcAft>
                          <a:spcPts val="800"/>
                        </a:spcAft>
                      </a:pPr>
                      <a:r>
                        <a:rPr lang="en-US" sz="1400" kern="0">
                          <a:effectLst/>
                        </a:rPr>
                        <a:t>Marginal Social Benefit = Marginal Social Cost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MSB = MSC</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Optimal allocation of water occurs where the marginal social benefit equals the marginal social cost.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MSB: Marginal Social Benefit, MSC: Marginal Social Cost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2632399452"/>
                  </a:ext>
                </a:extLst>
              </a:tr>
              <a:tr h="699599">
                <a:tc>
                  <a:txBody>
                    <a:bodyPr/>
                    <a:lstStyle/>
                    <a:p>
                      <a:pPr>
                        <a:lnSpc>
                          <a:spcPct val="107000"/>
                        </a:lnSpc>
                        <a:spcAft>
                          <a:spcPts val="800"/>
                        </a:spcAft>
                      </a:pPr>
                      <a:r>
                        <a:rPr lang="it-IT" sz="1400" kern="0">
                          <a:effectLst/>
                        </a:rPr>
                        <a:t>Externalities in Social Cost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MSC = MPC + E</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Social cost includes the private cost of production and externalities.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MSC: Marginal Social Cost, MPC: Marginal Private Cost, E: Externalities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1258013019"/>
                  </a:ext>
                </a:extLst>
              </a:tr>
            </a:tbl>
          </a:graphicData>
        </a:graphic>
      </p:graphicFrame>
    </p:spTree>
    <p:extLst>
      <p:ext uri="{BB962C8B-B14F-4D97-AF65-F5344CB8AC3E}">
        <p14:creationId xmlns:p14="http://schemas.microsoft.com/office/powerpoint/2010/main" val="263149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91" name="Rectangle 619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619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6195" name="Group 619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6196" name="Oval 619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197" name="Freeform: Shape 619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6198" name="Freeform: Shape 619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6199" name="Freeform: Shape 619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620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620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620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6206"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6208" name="Texture">
            <a:extLst>
              <a:ext uri="{FF2B5EF4-FFF2-40B4-BE49-F238E27FC236}">
                <a16:creationId xmlns:a16="http://schemas.microsoft.com/office/drawing/2014/main" id="{CBA62C31-0C99-4D6C-BD25-B0CF2996B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6146" name="Picture 2" descr="The casual loop diagram of water resources system | Download Scientific ...">
            <a:extLst>
              <a:ext uri="{FF2B5EF4-FFF2-40B4-BE49-F238E27FC236}">
                <a16:creationId xmlns:a16="http://schemas.microsoft.com/office/drawing/2014/main" id="{0AE97F3C-5823-45C8-81FA-8C1630B18084}"/>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t="25599" b="24078"/>
          <a:stretch/>
        </p:blipFill>
        <p:spPr bwMode="auto">
          <a:xfrm>
            <a:off x="457201" y="602379"/>
            <a:ext cx="11234056" cy="565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8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03"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7205"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7207"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7209"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7200" name="Content Placeholder 7199">
            <a:extLst>
              <a:ext uri="{FF2B5EF4-FFF2-40B4-BE49-F238E27FC236}">
                <a16:creationId xmlns:a16="http://schemas.microsoft.com/office/drawing/2014/main" id="{6C452AF5-E917-EA27-D641-73FE9A6C4E25}"/>
              </a:ext>
            </a:extLst>
          </p:cNvPr>
          <p:cNvSpPr>
            <a:spLocks noGrp="1"/>
          </p:cNvSpPr>
          <p:nvPr>
            <p:ph idx="1"/>
          </p:nvPr>
        </p:nvSpPr>
        <p:spPr>
          <a:xfrm>
            <a:off x="457200" y="2286000"/>
            <a:ext cx="4640729" cy="3887585"/>
          </a:xfrm>
        </p:spPr>
        <p:txBody>
          <a:bodyPr>
            <a:normAutofit fontScale="92500" lnSpcReduction="10000"/>
          </a:bodyPr>
          <a:lstStyle/>
          <a:p>
            <a:r>
              <a:rPr lang="en-US" b="1" i="0" dirty="0">
                <a:effectLst/>
                <a:latin typeface="Söhne"/>
              </a:rPr>
              <a:t>Human activities like land reclamation, drainage of wetlands, deforestation, and soil sealing are constantly diminishing the resource efficiency of ecosystems. These actions lead to land conversion and water diversion for human use, thereby lowering the ecosystem's stage of succession. As a result, the ecosystem's capacity to retain water, perform evapotranspiration, and achieve its primary production potential is compromised. Consequently, the water cycling ability of the landscape is diminished under these altered </a:t>
            </a:r>
            <a:r>
              <a:rPr lang="en-US" b="0" i="0" dirty="0">
                <a:solidFill>
                  <a:srgbClr val="374151"/>
                </a:solidFill>
                <a:effectLst/>
                <a:latin typeface="Söhne"/>
              </a:rPr>
              <a:t>conditions.</a:t>
            </a:r>
            <a:endParaRPr lang="en-US" dirty="0"/>
          </a:p>
        </p:txBody>
      </p:sp>
      <p:pic>
        <p:nvPicPr>
          <p:cNvPr id="7170" name="Picture 2" descr="Model Feedback Structure | Download Scientific Diagram">
            <a:extLst>
              <a:ext uri="{FF2B5EF4-FFF2-40B4-BE49-F238E27FC236}">
                <a16:creationId xmlns:a16="http://schemas.microsoft.com/office/drawing/2014/main" id="{382EE155-1EE0-CDD7-F4A3-FD236E2D77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20" b="6167"/>
          <a:stretch/>
        </p:blipFill>
        <p:spPr bwMode="auto">
          <a:xfrm>
            <a:off x="6529388" y="2185196"/>
            <a:ext cx="4659872" cy="261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4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15"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17" name="Rectangle 16">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51D29A2-62A8-73FD-2A24-A68AE3BC8314}"/>
              </a:ext>
            </a:extLst>
          </p:cNvPr>
          <p:cNvSpPr>
            <a:spLocks noGrp="1"/>
          </p:cNvSpPr>
          <p:nvPr>
            <p:ph type="title"/>
          </p:nvPr>
        </p:nvSpPr>
        <p:spPr>
          <a:xfrm>
            <a:off x="729455" y="849394"/>
            <a:ext cx="10741713" cy="1360767"/>
          </a:xfrm>
        </p:spPr>
        <p:txBody>
          <a:bodyPr>
            <a:normAutofit/>
          </a:bodyPr>
          <a:lstStyle/>
          <a:p>
            <a:r>
              <a:rPr lang="it-IT" dirty="0">
                <a:solidFill>
                  <a:schemeClr val="tx2"/>
                </a:solidFill>
              </a:rPr>
              <a:t>The </a:t>
            </a:r>
            <a:r>
              <a:rPr lang="it-IT" dirty="0" err="1">
                <a:solidFill>
                  <a:schemeClr val="tx2"/>
                </a:solidFill>
              </a:rPr>
              <a:t>Equations</a:t>
            </a:r>
            <a:r>
              <a:rPr lang="it-IT" dirty="0">
                <a:solidFill>
                  <a:schemeClr val="tx2"/>
                </a:solidFill>
              </a:rPr>
              <a:t> for the Global Water Footprint</a:t>
            </a:r>
          </a:p>
        </p:txBody>
      </p:sp>
      <p:graphicFrame>
        <p:nvGraphicFramePr>
          <p:cNvPr id="4" name="Segnaposto contenuto 3">
            <a:extLst>
              <a:ext uri="{FF2B5EF4-FFF2-40B4-BE49-F238E27FC236}">
                <a16:creationId xmlns:a16="http://schemas.microsoft.com/office/drawing/2014/main" id="{AD337760-4E68-0830-0BE1-874732CC8D4E}"/>
              </a:ext>
            </a:extLst>
          </p:cNvPr>
          <p:cNvGraphicFramePr>
            <a:graphicFrameLocks noGrp="1"/>
          </p:cNvGraphicFramePr>
          <p:nvPr>
            <p:ph idx="1"/>
            <p:extLst>
              <p:ext uri="{D42A27DB-BD31-4B8C-83A1-F6EECF244321}">
                <p14:modId xmlns:p14="http://schemas.microsoft.com/office/powerpoint/2010/main" val="3075753282"/>
              </p:ext>
            </p:extLst>
          </p:nvPr>
        </p:nvGraphicFramePr>
        <p:xfrm>
          <a:off x="729456" y="2705274"/>
          <a:ext cx="10741716" cy="2983732"/>
        </p:xfrm>
        <a:graphic>
          <a:graphicData uri="http://schemas.openxmlformats.org/drawingml/2006/table">
            <a:tbl>
              <a:tblPr firstRow="1" firstCol="1" bandRow="1">
                <a:tableStyleId>{5C22544A-7EE6-4342-B048-85BDC9FD1C3A}</a:tableStyleId>
              </a:tblPr>
              <a:tblGrid>
                <a:gridCol w="2579091">
                  <a:extLst>
                    <a:ext uri="{9D8B030D-6E8A-4147-A177-3AD203B41FA5}">
                      <a16:colId xmlns:a16="http://schemas.microsoft.com/office/drawing/2014/main" val="1904688166"/>
                    </a:ext>
                  </a:extLst>
                </a:gridCol>
                <a:gridCol w="2708570">
                  <a:extLst>
                    <a:ext uri="{9D8B030D-6E8A-4147-A177-3AD203B41FA5}">
                      <a16:colId xmlns:a16="http://schemas.microsoft.com/office/drawing/2014/main" val="1929555532"/>
                    </a:ext>
                  </a:extLst>
                </a:gridCol>
                <a:gridCol w="2690110">
                  <a:extLst>
                    <a:ext uri="{9D8B030D-6E8A-4147-A177-3AD203B41FA5}">
                      <a16:colId xmlns:a16="http://schemas.microsoft.com/office/drawing/2014/main" val="2964856725"/>
                    </a:ext>
                  </a:extLst>
                </a:gridCol>
                <a:gridCol w="2763945">
                  <a:extLst>
                    <a:ext uri="{9D8B030D-6E8A-4147-A177-3AD203B41FA5}">
                      <a16:colId xmlns:a16="http://schemas.microsoft.com/office/drawing/2014/main" val="197040989"/>
                    </a:ext>
                  </a:extLst>
                </a:gridCol>
              </a:tblGrid>
              <a:tr h="250348">
                <a:tc>
                  <a:txBody>
                    <a:bodyPr/>
                    <a:lstStyle/>
                    <a:p>
                      <a:pPr algn="ctr">
                        <a:lnSpc>
                          <a:spcPct val="107000"/>
                        </a:lnSpc>
                        <a:spcAft>
                          <a:spcPts val="800"/>
                        </a:spcAft>
                      </a:pPr>
                      <a:r>
                        <a:rPr lang="it-IT" sz="1400" kern="0">
                          <a:effectLst/>
                        </a:rPr>
                        <a:t>Component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gn="ctr">
                        <a:lnSpc>
                          <a:spcPct val="107000"/>
                        </a:lnSpc>
                        <a:spcAft>
                          <a:spcPts val="800"/>
                        </a:spcAft>
                      </a:pPr>
                      <a:r>
                        <a:rPr lang="it-IT" sz="1400" kern="0" dirty="0">
                          <a:effectLst/>
                        </a:rPr>
                        <a:t>Equation</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gn="ctr">
                        <a:lnSpc>
                          <a:spcPct val="107000"/>
                        </a:lnSpc>
                        <a:spcAft>
                          <a:spcPts val="800"/>
                        </a:spcAft>
                      </a:pPr>
                      <a:r>
                        <a:rPr lang="it-IT" sz="1400" kern="0">
                          <a:effectLst/>
                        </a:rPr>
                        <a:t>Explanation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gn="ctr">
                        <a:lnSpc>
                          <a:spcPct val="107000"/>
                        </a:lnSpc>
                        <a:spcAft>
                          <a:spcPts val="800"/>
                        </a:spcAft>
                      </a:pPr>
                      <a:r>
                        <a:rPr lang="it-IT" sz="1400" kern="0">
                          <a:effectLst/>
                        </a:rPr>
                        <a:t>Symbol Definitions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extLst>
                  <a:ext uri="{0D108BD9-81ED-4DB2-BD59-A6C34878D82A}">
                    <a16:rowId xmlns:a16="http://schemas.microsoft.com/office/drawing/2014/main" val="2140546659"/>
                  </a:ext>
                </a:extLst>
              </a:tr>
              <a:tr h="911128">
                <a:tc>
                  <a:txBody>
                    <a:bodyPr/>
                    <a:lstStyle/>
                    <a:p>
                      <a:pPr>
                        <a:lnSpc>
                          <a:spcPct val="107000"/>
                        </a:lnSpc>
                        <a:spcAft>
                          <a:spcPts val="800"/>
                        </a:spcAft>
                      </a:pPr>
                      <a:r>
                        <a:rPr lang="en-US" sz="1400" kern="0">
                          <a:effectLst/>
                        </a:rPr>
                        <a:t>Blue Water Footprint (WF_blue)</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a:effectLst/>
                        </a:rPr>
                        <a:t>WF_blue = </a:t>
                      </a:r>
                      <a:r>
                        <a:rPr lang="it-IT" sz="1400" kern="0">
                          <a:effectLst/>
                        </a:rPr>
                        <a:t>Σ</a:t>
                      </a:r>
                      <a:r>
                        <a:rPr lang="en-US" sz="1400" kern="0">
                          <a:effectLst/>
                        </a:rPr>
                        <a:t> (V_i × C_i)</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a:effectLst/>
                        </a:rPr>
                        <a:t>The volume of surface and groundwater used in the production process.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a:effectLst/>
                        </a:rPr>
                        <a:t>WF_blue: Blue Water Footprint, V_i: Volume of freshwater used, C_i: Crop/product yield per unit of water</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extLst>
                  <a:ext uri="{0D108BD9-81ED-4DB2-BD59-A6C34878D82A}">
                    <a16:rowId xmlns:a16="http://schemas.microsoft.com/office/drawing/2014/main" val="2706875062"/>
                  </a:ext>
                </a:extLst>
              </a:tr>
              <a:tr h="911128">
                <a:tc>
                  <a:txBody>
                    <a:bodyPr/>
                    <a:lstStyle/>
                    <a:p>
                      <a:pPr>
                        <a:lnSpc>
                          <a:spcPct val="107000"/>
                        </a:lnSpc>
                        <a:spcAft>
                          <a:spcPts val="800"/>
                        </a:spcAft>
                      </a:pPr>
                      <a:r>
                        <a:rPr lang="en-US" sz="1400" kern="0" dirty="0">
                          <a:effectLst/>
                        </a:rPr>
                        <a:t>Green Water Footprint (</a:t>
                      </a:r>
                      <a:r>
                        <a:rPr lang="en-US" sz="1400" kern="0" dirty="0" err="1">
                          <a:effectLst/>
                        </a:rPr>
                        <a:t>WF_green</a:t>
                      </a:r>
                      <a:r>
                        <a:rPr lang="en-US" sz="1400" kern="0" dirty="0">
                          <a:effectLst/>
                        </a:rPr>
                        <a:t>)</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a:effectLst/>
                        </a:rPr>
                        <a:t>WF_green = </a:t>
                      </a:r>
                      <a:r>
                        <a:rPr lang="it-IT" sz="1400" kern="0">
                          <a:effectLst/>
                        </a:rPr>
                        <a:t>Σ</a:t>
                      </a:r>
                      <a:r>
                        <a:rPr lang="en-US" sz="1400" kern="0">
                          <a:effectLst/>
                        </a:rPr>
                        <a:t> (P_i - ET_i)</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a:effectLst/>
                        </a:rPr>
                        <a:t>The volume of rainwater consumed during the production process.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a:effectLst/>
                        </a:rPr>
                        <a:t>WF_green: Green Water Footprint, P_i: Precipitation on the crop field, ET_i: Evapotranspiration of the crop</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extLst>
                  <a:ext uri="{0D108BD9-81ED-4DB2-BD59-A6C34878D82A}">
                    <a16:rowId xmlns:a16="http://schemas.microsoft.com/office/drawing/2014/main" val="2536960071"/>
                  </a:ext>
                </a:extLst>
              </a:tr>
              <a:tr h="911128">
                <a:tc>
                  <a:txBody>
                    <a:bodyPr/>
                    <a:lstStyle/>
                    <a:p>
                      <a:pPr>
                        <a:lnSpc>
                          <a:spcPct val="107000"/>
                        </a:lnSpc>
                        <a:spcAft>
                          <a:spcPts val="800"/>
                        </a:spcAft>
                      </a:pPr>
                      <a:r>
                        <a:rPr lang="en-US" sz="1400" kern="0">
                          <a:effectLst/>
                        </a:rPr>
                        <a:t>Grey Water Footprint (WF_grey)</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it-IT" sz="1400" kern="0">
                          <a:effectLst/>
                        </a:rPr>
                        <a:t>WF_grey = Σ (L_i × (C_s,i - C_nat,i) / C_max,i)</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a:effectLst/>
                        </a:rPr>
                        <a:t>The volume of freshwater needed to dilute pollutants to meet specific water quality standards.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tc>
                  <a:txBody>
                    <a:bodyPr/>
                    <a:lstStyle/>
                    <a:p>
                      <a:pPr>
                        <a:lnSpc>
                          <a:spcPct val="107000"/>
                        </a:lnSpc>
                        <a:spcAft>
                          <a:spcPts val="800"/>
                        </a:spcAft>
                      </a:pPr>
                      <a:r>
                        <a:rPr lang="en-US" sz="1400" kern="0" dirty="0" err="1">
                          <a:effectLst/>
                        </a:rPr>
                        <a:t>WF_grey</a:t>
                      </a:r>
                      <a:r>
                        <a:rPr lang="en-US" sz="1400" kern="0" dirty="0">
                          <a:effectLst/>
                        </a:rPr>
                        <a:t>: Grey Water Footprint, </a:t>
                      </a:r>
                      <a:r>
                        <a:rPr lang="en-US" sz="1400" kern="0" dirty="0" err="1">
                          <a:effectLst/>
                        </a:rPr>
                        <a:t>L_i</a:t>
                      </a:r>
                      <a:r>
                        <a:rPr lang="en-US" sz="1400" kern="0" dirty="0">
                          <a:effectLst/>
                        </a:rPr>
                        <a:t>: Pollutant load, </a:t>
                      </a:r>
                      <a:r>
                        <a:rPr lang="en-US" sz="1400" kern="0" dirty="0" err="1">
                          <a:effectLst/>
                        </a:rPr>
                        <a:t>C_s,i</a:t>
                      </a:r>
                      <a:r>
                        <a:rPr lang="en-US" sz="1400" kern="0" dirty="0">
                          <a:effectLst/>
                        </a:rPr>
                        <a:t>: Concentration of pollutant in wastewater,</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184" marR="77184" marT="0" marB="0"/>
                </a:tc>
                <a:extLst>
                  <a:ext uri="{0D108BD9-81ED-4DB2-BD59-A6C34878D82A}">
                    <a16:rowId xmlns:a16="http://schemas.microsoft.com/office/drawing/2014/main" val="3098393481"/>
                  </a:ext>
                </a:extLst>
              </a:tr>
            </a:tbl>
          </a:graphicData>
        </a:graphic>
      </p:graphicFrame>
    </p:spTree>
    <p:extLst>
      <p:ext uri="{BB962C8B-B14F-4D97-AF65-F5344CB8AC3E}">
        <p14:creationId xmlns:p14="http://schemas.microsoft.com/office/powerpoint/2010/main" val="80823348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17"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119"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2121"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2123"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olo 1">
            <a:extLst>
              <a:ext uri="{FF2B5EF4-FFF2-40B4-BE49-F238E27FC236}">
                <a16:creationId xmlns:a16="http://schemas.microsoft.com/office/drawing/2014/main" id="{2251AB8C-EAEA-8D74-00FC-3F6DF53CC5C8}"/>
              </a:ext>
            </a:extLst>
          </p:cNvPr>
          <p:cNvSpPr>
            <a:spLocks noGrp="1"/>
          </p:cNvSpPr>
          <p:nvPr>
            <p:ph type="title"/>
          </p:nvPr>
        </p:nvSpPr>
        <p:spPr>
          <a:xfrm>
            <a:off x="457200" y="758952"/>
            <a:ext cx="4640729" cy="1325563"/>
          </a:xfrm>
        </p:spPr>
        <p:txBody>
          <a:bodyPr vert="horz" lIns="91440" tIns="45720" rIns="91440" bIns="45720" rtlCol="0" anchor="b">
            <a:normAutofit/>
          </a:bodyPr>
          <a:lstStyle/>
          <a:p>
            <a:r>
              <a:rPr lang="en-US" dirty="0"/>
              <a:t>The Water Cycle</a:t>
            </a:r>
          </a:p>
        </p:txBody>
      </p:sp>
      <p:sp>
        <p:nvSpPr>
          <p:cNvPr id="2114" name="Content Placeholder 2113">
            <a:extLst>
              <a:ext uri="{FF2B5EF4-FFF2-40B4-BE49-F238E27FC236}">
                <a16:creationId xmlns:a16="http://schemas.microsoft.com/office/drawing/2014/main" id="{DD98407E-9581-A890-A44D-B0ADA9781708}"/>
              </a:ext>
            </a:extLst>
          </p:cNvPr>
          <p:cNvSpPr>
            <a:spLocks noGrp="1"/>
          </p:cNvSpPr>
          <p:nvPr>
            <p:ph idx="1"/>
          </p:nvPr>
        </p:nvSpPr>
        <p:spPr>
          <a:xfrm>
            <a:off x="457200" y="2286000"/>
            <a:ext cx="4640729" cy="3887585"/>
          </a:xfrm>
        </p:spPr>
        <p:txBody>
          <a:bodyPr>
            <a:normAutofit fontScale="85000" lnSpcReduction="20000"/>
          </a:bodyPr>
          <a:lstStyle/>
          <a:p>
            <a:r>
              <a:rPr lang="en-US" b="1" i="0" dirty="0">
                <a:effectLst/>
                <a:latin typeface="Nunito Sans" panose="020F0502020204030204" pitchFamily="2" charset="0"/>
              </a:rPr>
              <a:t>The water cycle shows the continuous movement of water within the Earth and atmosphere. It is a complex system that includes many different processes. Liquid water evaporates into water vapor, condenses to form clouds, and precipitates back to earth in the form of rain and snow. Water in different phases moves through the atmosphere (transportation). Liquid water flows across land (runoff), into the ground (infiltration and percolation), and through the ground (groundwater). Groundwater moves into plants (plant uptake) and evaporates from plants into the atmosphere (transpiration). Solid ice and snow can turn directly into gas (sublimation). The opposite can also take place when water vapor becomes solid (deposition).</a:t>
            </a:r>
            <a:endParaRPr lang="en-US" b="1" dirty="0"/>
          </a:p>
        </p:txBody>
      </p:sp>
      <p:pic>
        <p:nvPicPr>
          <p:cNvPr id="2050" name="Picture 2" descr="| Structure of hydrological component in the SWR-VMD model. The terms ...">
            <a:extLst>
              <a:ext uri="{FF2B5EF4-FFF2-40B4-BE49-F238E27FC236}">
                <a16:creationId xmlns:a16="http://schemas.microsoft.com/office/drawing/2014/main" id="{20A2D431-AA27-2CBB-F421-5A1EB7CD1D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9388" y="1164092"/>
            <a:ext cx="4659872" cy="465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8"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39"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40"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36" name="Rectangle 35">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8E52743-5061-F6B0-6849-A7D6E9617DA2}"/>
              </a:ext>
            </a:extLst>
          </p:cNvPr>
          <p:cNvSpPr>
            <a:spLocks noGrp="1"/>
          </p:cNvSpPr>
          <p:nvPr>
            <p:ph type="title"/>
          </p:nvPr>
        </p:nvSpPr>
        <p:spPr>
          <a:xfrm>
            <a:off x="729455" y="849394"/>
            <a:ext cx="10741713" cy="1360767"/>
          </a:xfrm>
        </p:spPr>
        <p:txBody>
          <a:bodyPr>
            <a:normAutofit/>
          </a:bodyPr>
          <a:lstStyle/>
          <a:p>
            <a:r>
              <a:rPr lang="it-IT">
                <a:solidFill>
                  <a:schemeClr val="tx2"/>
                </a:solidFill>
              </a:rPr>
              <a:t>The water cycle equations</a:t>
            </a:r>
          </a:p>
        </p:txBody>
      </p:sp>
      <p:graphicFrame>
        <p:nvGraphicFramePr>
          <p:cNvPr id="4" name="Segnaposto contenuto 3">
            <a:extLst>
              <a:ext uri="{FF2B5EF4-FFF2-40B4-BE49-F238E27FC236}">
                <a16:creationId xmlns:a16="http://schemas.microsoft.com/office/drawing/2014/main" id="{42C8FFF0-AA51-6EB3-22D2-3EB0F9F9F53F}"/>
              </a:ext>
            </a:extLst>
          </p:cNvPr>
          <p:cNvGraphicFramePr>
            <a:graphicFrameLocks noGrp="1"/>
          </p:cNvGraphicFramePr>
          <p:nvPr>
            <p:ph idx="1"/>
            <p:extLst>
              <p:ext uri="{D42A27DB-BD31-4B8C-83A1-F6EECF244321}">
                <p14:modId xmlns:p14="http://schemas.microsoft.com/office/powerpoint/2010/main" val="710427198"/>
              </p:ext>
            </p:extLst>
          </p:nvPr>
        </p:nvGraphicFramePr>
        <p:xfrm>
          <a:off x="918818" y="2340171"/>
          <a:ext cx="10362991" cy="3713941"/>
        </p:xfrm>
        <a:graphic>
          <a:graphicData uri="http://schemas.openxmlformats.org/drawingml/2006/table">
            <a:tbl>
              <a:tblPr firstRow="1" firstCol="1" bandRow="1">
                <a:solidFill>
                  <a:schemeClr val="bg1">
                    <a:lumMod val="95000"/>
                  </a:schemeClr>
                </a:solidFill>
              </a:tblPr>
              <a:tblGrid>
                <a:gridCol w="987424">
                  <a:extLst>
                    <a:ext uri="{9D8B030D-6E8A-4147-A177-3AD203B41FA5}">
                      <a16:colId xmlns:a16="http://schemas.microsoft.com/office/drawing/2014/main" val="2595715261"/>
                    </a:ext>
                  </a:extLst>
                </a:gridCol>
                <a:gridCol w="1835562">
                  <a:extLst>
                    <a:ext uri="{9D8B030D-6E8A-4147-A177-3AD203B41FA5}">
                      <a16:colId xmlns:a16="http://schemas.microsoft.com/office/drawing/2014/main" val="3434226272"/>
                    </a:ext>
                  </a:extLst>
                </a:gridCol>
                <a:gridCol w="3921562">
                  <a:extLst>
                    <a:ext uri="{9D8B030D-6E8A-4147-A177-3AD203B41FA5}">
                      <a16:colId xmlns:a16="http://schemas.microsoft.com/office/drawing/2014/main" val="3394839477"/>
                    </a:ext>
                  </a:extLst>
                </a:gridCol>
                <a:gridCol w="3618443">
                  <a:extLst>
                    <a:ext uri="{9D8B030D-6E8A-4147-A177-3AD203B41FA5}">
                      <a16:colId xmlns:a16="http://schemas.microsoft.com/office/drawing/2014/main" val="1937553136"/>
                    </a:ext>
                  </a:extLst>
                </a:gridCol>
              </a:tblGrid>
              <a:tr h="342868">
                <a:tc>
                  <a:txBody>
                    <a:bodyPr/>
                    <a:lstStyle/>
                    <a:p>
                      <a:pPr algn="ct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Process</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Equation</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Definition and Meaning</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Symbol Definitions</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495191369"/>
                  </a:ext>
                </a:extLst>
              </a:tr>
              <a:tr h="711031">
                <a:tc>
                  <a:txBody>
                    <a:bodyPr/>
                    <a:lstStyle/>
                    <a:p>
                      <a:pP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Evaporation (E)</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07000"/>
                        </a:lnSpc>
                        <a:spcAft>
                          <a:spcPts val="800"/>
                        </a:spcAft>
                      </a:pPr>
                      <a:r>
                        <a:rPr lang="it-IT"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 = (K_e × (e_s - e_a))</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Process by which water changes from liquid to gas. Rate of evaporation depends on factors like temperature, humidity, and wind speed.</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ct val="107000"/>
                        </a:lnSpc>
                        <a:spcAft>
                          <a:spcPts val="800"/>
                        </a:spcAft>
                      </a:pPr>
                      <a:r>
                        <a:rPr lang="it-IT"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 Evaporation rate, K_e: Evaporation coefficient, e_s: Saturation vapor pressure at surface, e_a: Actual vapor pressure</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877510376"/>
                  </a:ext>
                </a:extLst>
              </a:tr>
              <a:tr h="526949">
                <a:tc>
                  <a:txBody>
                    <a:bodyPr/>
                    <a:lstStyle/>
                    <a:p>
                      <a:pP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Transpiration (T)</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Similar to E, often combined as ET</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Process of water movement through a plant and its evaporation from aerial parts, like leaves. </a:t>
                      </a:r>
                      <a:r>
                        <a:rPr lang="it-IT"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in plant-water relations.</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 Transpiration rate (often combined with E in evapotranspiration, ET)</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833414051"/>
                  </a:ext>
                </a:extLst>
              </a:tr>
              <a:tr h="711031">
                <a:tc>
                  <a:txBody>
                    <a:bodyPr/>
                    <a:lstStyle/>
                    <a:p>
                      <a:pP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Precipitation (P)</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07000"/>
                        </a:lnSpc>
                        <a:spcAft>
                          <a:spcPts val="800"/>
                        </a:spcAft>
                      </a:pPr>
                      <a:r>
                        <a:rPr lang="it-IT"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 = Depth × Area</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Water released from clouds as rain, snow, sleet, or hail. It's a major component of the water cycle, replenishing water in the system.</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 Precipitation, Depth: Depth of water (e.g., rainfall), Area: Area over which precipitation is measured</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721216537"/>
                  </a:ext>
                </a:extLst>
              </a:tr>
              <a:tr h="711031">
                <a:tc>
                  <a:txBody>
                    <a:bodyPr/>
                    <a:lstStyle/>
                    <a:p>
                      <a:pP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Infiltration (I)</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07000"/>
                        </a:lnSpc>
                        <a:spcAft>
                          <a:spcPts val="800"/>
                        </a:spcAft>
                      </a:pPr>
                      <a:r>
                        <a:rPr lang="it-IT"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 K × A × (dh/dl)</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Process where water on the ground surface enters the soil. Influenced by soil properties, land cover, and precipitation intensity.</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Infiltration rate, K: Hydraulic conductivity, A: Area, dh/dl: Hydraulic gradient</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907864356"/>
                  </a:ext>
                </a:extLst>
              </a:tr>
              <a:tr h="711031">
                <a:tc>
                  <a:txBody>
                    <a:bodyPr/>
                    <a:lstStyle/>
                    <a:p>
                      <a:pPr>
                        <a:lnSpc>
                          <a:spcPct val="107000"/>
                        </a:lnSpc>
                        <a:spcAft>
                          <a:spcPts val="800"/>
                        </a:spcAft>
                      </a:pPr>
                      <a:r>
                        <a:rPr lang="it-IT" sz="1100" b="1"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Runoff (R)</a:t>
                      </a:r>
                      <a:endParaRPr lang="it-IT" sz="11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it-IT"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 = P - (E + T + I)</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Water flow that occurs when soil is infiltrated to full capacity and excess water from rain, meltwater, or other sources flows over the land.</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US" sz="1100" kern="0"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 Runoff, P: Precipitation, E: Evaporation, T: Transpiration, I: Infiltration</a:t>
                      </a:r>
                      <a:endParaRPr lang="it-IT" sz="11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61" marR="30670" marT="15589" marB="116916">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479132473"/>
                  </a:ext>
                </a:extLst>
              </a:tr>
            </a:tbl>
          </a:graphicData>
        </a:graphic>
      </p:graphicFrame>
    </p:spTree>
    <p:extLst>
      <p:ext uri="{BB962C8B-B14F-4D97-AF65-F5344CB8AC3E}">
        <p14:creationId xmlns:p14="http://schemas.microsoft.com/office/powerpoint/2010/main" val="243310976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61"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063"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065"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olo 1">
            <a:extLst>
              <a:ext uri="{FF2B5EF4-FFF2-40B4-BE49-F238E27FC236}">
                <a16:creationId xmlns:a16="http://schemas.microsoft.com/office/drawing/2014/main" id="{48D90041-C286-F1D8-FBEE-82D82B7D0075}"/>
              </a:ext>
            </a:extLst>
          </p:cNvPr>
          <p:cNvSpPr>
            <a:spLocks noGrp="1"/>
          </p:cNvSpPr>
          <p:nvPr>
            <p:ph type="title"/>
          </p:nvPr>
        </p:nvSpPr>
        <p:spPr>
          <a:xfrm>
            <a:off x="457200" y="758952"/>
            <a:ext cx="4640729" cy="1325563"/>
          </a:xfrm>
        </p:spPr>
        <p:txBody>
          <a:bodyPr vert="horz" lIns="91440" tIns="45720" rIns="91440" bIns="45720" rtlCol="0" anchor="b">
            <a:normAutofit/>
          </a:bodyPr>
          <a:lstStyle/>
          <a:p>
            <a:r>
              <a:rPr lang="en-US" dirty="0"/>
              <a:t>The Aerial Model</a:t>
            </a:r>
          </a:p>
        </p:txBody>
      </p:sp>
      <p:sp>
        <p:nvSpPr>
          <p:cNvPr id="1056" name="Content Placeholder 1055">
            <a:extLst>
              <a:ext uri="{FF2B5EF4-FFF2-40B4-BE49-F238E27FC236}">
                <a16:creationId xmlns:a16="http://schemas.microsoft.com/office/drawing/2014/main" id="{06769D79-6D04-3736-81AA-D2F2C085E189}"/>
              </a:ext>
            </a:extLst>
          </p:cNvPr>
          <p:cNvSpPr>
            <a:spLocks noGrp="1"/>
          </p:cNvSpPr>
          <p:nvPr>
            <p:ph idx="1"/>
          </p:nvPr>
        </p:nvSpPr>
        <p:spPr>
          <a:xfrm>
            <a:off x="457200" y="2286000"/>
            <a:ext cx="4640729" cy="3887585"/>
          </a:xfrm>
        </p:spPr>
        <p:txBody>
          <a:bodyPr>
            <a:normAutofit/>
          </a:bodyPr>
          <a:lstStyle/>
          <a:p>
            <a:r>
              <a:rPr lang="en-US" b="1" i="0" dirty="0">
                <a:effectLst/>
                <a:latin typeface="Google Sans"/>
              </a:rPr>
              <a:t>Atmospheric moisture generated by forests not only affects water availability in the local catchment, it is also transported into other regions or even continents by prevailing winds. This phenomenon of air currents bringing water </a:t>
            </a:r>
            <a:r>
              <a:rPr lang="en-US" b="1" i="0" dirty="0" err="1">
                <a:effectLst/>
                <a:latin typeface="Google Sans"/>
              </a:rPr>
              <a:t>vapour</a:t>
            </a:r>
            <a:r>
              <a:rPr lang="en-US" b="1" i="0" dirty="0">
                <a:effectLst/>
                <a:latin typeface="Google Sans"/>
              </a:rPr>
              <a:t> generated by forests into different regions is known as “flying rivers”.</a:t>
            </a:r>
            <a:endParaRPr lang="en-US" b="1" dirty="0"/>
          </a:p>
        </p:txBody>
      </p:sp>
      <p:pic>
        <p:nvPicPr>
          <p:cNvPr id="1028" name="Picture 4" descr="| Structure of hydrological component in the SWR-VMD model. The terms ...">
            <a:extLst>
              <a:ext uri="{FF2B5EF4-FFF2-40B4-BE49-F238E27FC236}">
                <a16:creationId xmlns:a16="http://schemas.microsoft.com/office/drawing/2014/main" id="{B812FE25-E951-61AC-423C-F6E12EB80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9388" y="1164092"/>
            <a:ext cx="4659872" cy="465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9"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50"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51"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47" name="Rectangle 46">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166C349-9FE4-5B59-AC1F-79417BBAB789}"/>
              </a:ext>
            </a:extLst>
          </p:cNvPr>
          <p:cNvSpPr>
            <a:spLocks noGrp="1"/>
          </p:cNvSpPr>
          <p:nvPr>
            <p:ph type="title"/>
          </p:nvPr>
        </p:nvSpPr>
        <p:spPr>
          <a:xfrm>
            <a:off x="729455" y="849394"/>
            <a:ext cx="10741713" cy="1360767"/>
          </a:xfrm>
        </p:spPr>
        <p:txBody>
          <a:bodyPr>
            <a:normAutofit/>
          </a:bodyPr>
          <a:lstStyle/>
          <a:p>
            <a:r>
              <a:rPr lang="it-IT">
                <a:solidFill>
                  <a:schemeClr val="tx2"/>
                </a:solidFill>
              </a:rPr>
              <a:t>The equations for «flying rivers»</a:t>
            </a:r>
          </a:p>
        </p:txBody>
      </p:sp>
      <p:graphicFrame>
        <p:nvGraphicFramePr>
          <p:cNvPr id="4" name="Segnaposto contenuto 3">
            <a:extLst>
              <a:ext uri="{FF2B5EF4-FFF2-40B4-BE49-F238E27FC236}">
                <a16:creationId xmlns:a16="http://schemas.microsoft.com/office/drawing/2014/main" id="{D31DDECD-AA4B-3D1A-31A2-2FF6D70BBD36}"/>
              </a:ext>
            </a:extLst>
          </p:cNvPr>
          <p:cNvGraphicFramePr>
            <a:graphicFrameLocks noGrp="1"/>
          </p:cNvGraphicFramePr>
          <p:nvPr>
            <p:ph idx="1"/>
            <p:extLst>
              <p:ext uri="{D42A27DB-BD31-4B8C-83A1-F6EECF244321}">
                <p14:modId xmlns:p14="http://schemas.microsoft.com/office/powerpoint/2010/main" val="3713531850"/>
              </p:ext>
            </p:extLst>
          </p:nvPr>
        </p:nvGraphicFramePr>
        <p:xfrm>
          <a:off x="729456" y="2305595"/>
          <a:ext cx="10741716" cy="3703011"/>
        </p:xfrm>
        <a:graphic>
          <a:graphicData uri="http://schemas.openxmlformats.org/drawingml/2006/table">
            <a:tbl>
              <a:tblPr firstRow="1" firstCol="1" bandRow="1">
                <a:noFill/>
                <a:tableStyleId>{5C22544A-7EE6-4342-B048-85BDC9FD1C3A}</a:tableStyleId>
              </a:tblPr>
              <a:tblGrid>
                <a:gridCol w="2285616">
                  <a:extLst>
                    <a:ext uri="{9D8B030D-6E8A-4147-A177-3AD203B41FA5}">
                      <a16:colId xmlns:a16="http://schemas.microsoft.com/office/drawing/2014/main" val="2354059588"/>
                    </a:ext>
                  </a:extLst>
                </a:gridCol>
                <a:gridCol w="2153735">
                  <a:extLst>
                    <a:ext uri="{9D8B030D-6E8A-4147-A177-3AD203B41FA5}">
                      <a16:colId xmlns:a16="http://schemas.microsoft.com/office/drawing/2014/main" val="1913309826"/>
                    </a:ext>
                  </a:extLst>
                </a:gridCol>
                <a:gridCol w="3377048">
                  <a:extLst>
                    <a:ext uri="{9D8B030D-6E8A-4147-A177-3AD203B41FA5}">
                      <a16:colId xmlns:a16="http://schemas.microsoft.com/office/drawing/2014/main" val="1890441899"/>
                    </a:ext>
                  </a:extLst>
                </a:gridCol>
                <a:gridCol w="2925317">
                  <a:extLst>
                    <a:ext uri="{9D8B030D-6E8A-4147-A177-3AD203B41FA5}">
                      <a16:colId xmlns:a16="http://schemas.microsoft.com/office/drawing/2014/main" val="132528434"/>
                    </a:ext>
                  </a:extLst>
                </a:gridCol>
              </a:tblGrid>
              <a:tr h="492698">
                <a:tc>
                  <a:txBody>
                    <a:bodyPr/>
                    <a:lstStyle/>
                    <a:p>
                      <a:pPr algn="ctr">
                        <a:lnSpc>
                          <a:spcPct val="107000"/>
                        </a:lnSpc>
                        <a:spcAft>
                          <a:spcPts val="800"/>
                        </a:spcAft>
                      </a:pPr>
                      <a:r>
                        <a:rPr lang="it-IT" sz="1400" b="1" kern="0" dirty="0" err="1">
                          <a:solidFill>
                            <a:schemeClr val="tx1">
                              <a:lumMod val="75000"/>
                              <a:lumOff val="25000"/>
                            </a:schemeClr>
                          </a:solidFill>
                          <a:effectLst/>
                        </a:rPr>
                        <a:t>Process</a:t>
                      </a:r>
                      <a:endParaRPr lang="it-IT" sz="1400" b="1"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108974" marT="108974" marB="108974"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pPr>
                      <a:r>
                        <a:rPr lang="it-IT" sz="1400" kern="0">
                          <a:solidFill>
                            <a:schemeClr val="tx1">
                              <a:lumMod val="75000"/>
                              <a:lumOff val="25000"/>
                            </a:schemeClr>
                          </a:solidFill>
                          <a:effectLst/>
                        </a:rPr>
                        <a:t>Equation</a:t>
                      </a:r>
                      <a:endParaRPr lang="it-IT" sz="1400" kern="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108974" marT="108974" marB="108974"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pPr>
                      <a:r>
                        <a:rPr lang="it-IT" sz="1400" kern="0">
                          <a:solidFill>
                            <a:schemeClr val="tx1">
                              <a:lumMod val="75000"/>
                              <a:lumOff val="25000"/>
                            </a:schemeClr>
                          </a:solidFill>
                          <a:effectLst/>
                        </a:rPr>
                        <a:t>Definition and Meaning</a:t>
                      </a:r>
                      <a:endParaRPr lang="it-IT" sz="1400" kern="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108974" marT="108974" marB="108974"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lnSpc>
                          <a:spcPct val="107000"/>
                        </a:lnSpc>
                        <a:spcAft>
                          <a:spcPts val="800"/>
                        </a:spcAft>
                      </a:pPr>
                      <a:r>
                        <a:rPr lang="it-IT" sz="1400" kern="0">
                          <a:solidFill>
                            <a:schemeClr val="tx1">
                              <a:lumMod val="75000"/>
                              <a:lumOff val="25000"/>
                            </a:schemeClr>
                          </a:solidFill>
                          <a:effectLst/>
                        </a:rPr>
                        <a:t>Symbol Definitions</a:t>
                      </a:r>
                      <a:endParaRPr lang="it-IT" sz="1400" kern="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108974" marT="108974" marB="108974"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764478088"/>
                  </a:ext>
                </a:extLst>
              </a:tr>
              <a:tr h="910035">
                <a:tc>
                  <a:txBody>
                    <a:bodyPr/>
                    <a:lstStyle/>
                    <a:p>
                      <a:pPr>
                        <a:lnSpc>
                          <a:spcPct val="107000"/>
                        </a:lnSpc>
                        <a:spcAft>
                          <a:spcPts val="800"/>
                        </a:spcAft>
                      </a:pPr>
                      <a:r>
                        <a:rPr lang="it-IT" sz="1400" b="1" kern="0" dirty="0" err="1">
                          <a:solidFill>
                            <a:schemeClr val="tx1">
                              <a:lumMod val="75000"/>
                              <a:lumOff val="25000"/>
                            </a:schemeClr>
                          </a:solidFill>
                          <a:effectLst/>
                        </a:rPr>
                        <a:t>Evapotranspiration</a:t>
                      </a:r>
                      <a:r>
                        <a:rPr lang="it-IT" sz="1400" b="1" kern="0" dirty="0">
                          <a:solidFill>
                            <a:schemeClr val="tx1">
                              <a:lumMod val="75000"/>
                              <a:lumOff val="25000"/>
                            </a:schemeClr>
                          </a:solidFill>
                          <a:effectLst/>
                        </a:rPr>
                        <a:t> (ET)</a:t>
                      </a:r>
                      <a:endParaRPr lang="it-IT" sz="1400" b="1"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it-IT" sz="1400" kern="0" dirty="0">
                          <a:solidFill>
                            <a:schemeClr val="tx1">
                              <a:lumMod val="75000"/>
                              <a:lumOff val="25000"/>
                            </a:schemeClr>
                          </a:solidFill>
                          <a:effectLst/>
                        </a:rPr>
                        <a:t>ET = E + T</a:t>
                      </a:r>
                      <a:endParaRPr lang="it-IT" sz="14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9050" cap="flat" cmpd="sng" algn="ctr">
                      <a:solidFill>
                        <a:srgbClr val="FFFFFF"/>
                      </a:solid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US" sz="1400" kern="0">
                          <a:solidFill>
                            <a:schemeClr val="tx1">
                              <a:lumMod val="75000"/>
                              <a:lumOff val="25000"/>
                            </a:schemeClr>
                          </a:solidFill>
                          <a:effectLst/>
                        </a:rPr>
                        <a:t>Combined process of evaporation and transpiration, where water is transferred from the land to the atmosphere.</a:t>
                      </a:r>
                      <a:endParaRPr lang="it-IT" sz="1400" kern="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US" sz="1400" kern="0">
                          <a:solidFill>
                            <a:schemeClr val="tx1">
                              <a:lumMod val="75000"/>
                              <a:lumOff val="25000"/>
                            </a:schemeClr>
                          </a:solidFill>
                          <a:effectLst/>
                        </a:rPr>
                        <a:t>ET: Total evapotranspiration, E: Evaporation, T: Transpiration</a:t>
                      </a:r>
                      <a:endParaRPr lang="it-IT" sz="1400" kern="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0445607"/>
                  </a:ext>
                </a:extLst>
              </a:tr>
              <a:tr h="1150139">
                <a:tc>
                  <a:txBody>
                    <a:bodyPr/>
                    <a:lstStyle/>
                    <a:p>
                      <a:pPr>
                        <a:lnSpc>
                          <a:spcPct val="107000"/>
                        </a:lnSpc>
                        <a:spcAft>
                          <a:spcPts val="800"/>
                        </a:spcAft>
                      </a:pPr>
                      <a:r>
                        <a:rPr lang="it-IT" sz="1400" b="1" kern="0" dirty="0">
                          <a:solidFill>
                            <a:schemeClr val="tx1">
                              <a:lumMod val="75000"/>
                              <a:lumOff val="25000"/>
                            </a:schemeClr>
                          </a:solidFill>
                          <a:effectLst/>
                        </a:rPr>
                        <a:t>Water Vapor </a:t>
                      </a:r>
                      <a:r>
                        <a:rPr lang="it-IT" sz="1400" b="1" kern="0" dirty="0" err="1">
                          <a:solidFill>
                            <a:schemeClr val="tx1">
                              <a:lumMod val="75000"/>
                              <a:lumOff val="25000"/>
                            </a:schemeClr>
                          </a:solidFill>
                          <a:effectLst/>
                        </a:rPr>
                        <a:t>Transport</a:t>
                      </a:r>
                      <a:endParaRPr lang="it-IT" sz="1400" b="1"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it-IT" sz="1400" b="1" kern="0">
                          <a:solidFill>
                            <a:schemeClr val="tx1">
                              <a:lumMod val="75000"/>
                              <a:lumOff val="25000"/>
                            </a:schemeClr>
                          </a:solidFill>
                          <a:effectLst/>
                        </a:rPr>
                        <a:t>∂ρv/∂t + ∇⋅(ρv→v) = Sv</a:t>
                      </a:r>
                      <a:endParaRPr lang="it-IT" sz="1400" b="1" kern="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en-US" sz="1400" kern="0" dirty="0">
                          <a:solidFill>
                            <a:schemeClr val="tx1">
                              <a:lumMod val="75000"/>
                              <a:lumOff val="25000"/>
                            </a:schemeClr>
                          </a:solidFill>
                          <a:effectLst/>
                        </a:rPr>
                        <a:t>Movement of atmospheric moisture by wind, described by the continuity equation, accounting for the density and velocity of water vapor.</a:t>
                      </a:r>
                      <a:endParaRPr lang="it-IT" sz="14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nSpc>
                          <a:spcPct val="107000"/>
                        </a:lnSpc>
                        <a:spcAft>
                          <a:spcPts val="800"/>
                        </a:spcAft>
                      </a:pPr>
                      <a:r>
                        <a:rPr lang="it-IT" sz="1400" kern="0">
                          <a:solidFill>
                            <a:schemeClr val="tx1">
                              <a:lumMod val="75000"/>
                              <a:lumOff val="25000"/>
                            </a:schemeClr>
                          </a:solidFill>
                          <a:effectLst/>
                        </a:rPr>
                        <a:t>ρ</a:t>
                      </a:r>
                      <a:r>
                        <a:rPr lang="en-US" sz="1400" kern="0">
                          <a:solidFill>
                            <a:schemeClr val="tx1">
                              <a:lumMod val="75000"/>
                              <a:lumOff val="25000"/>
                            </a:schemeClr>
                          </a:solidFill>
                          <a:effectLst/>
                        </a:rPr>
                        <a:t>v: Water vapor density, →v: Wind velocity vector, </a:t>
                      </a:r>
                      <a:r>
                        <a:rPr lang="en-US" sz="1400" kern="0" err="1">
                          <a:solidFill>
                            <a:schemeClr val="tx1">
                              <a:lumMod val="75000"/>
                              <a:lumOff val="25000"/>
                            </a:schemeClr>
                          </a:solidFill>
                          <a:effectLst/>
                        </a:rPr>
                        <a:t>Sv</a:t>
                      </a:r>
                      <a:r>
                        <a:rPr lang="en-US" sz="1400" kern="0">
                          <a:solidFill>
                            <a:schemeClr val="tx1">
                              <a:lumMod val="75000"/>
                              <a:lumOff val="25000"/>
                            </a:schemeClr>
                          </a:solidFill>
                          <a:effectLst/>
                        </a:rPr>
                        <a:t>: Source/sink terms due to evaporation or precipitation</a:t>
                      </a:r>
                      <a:endParaRPr lang="it-IT" sz="1400" kern="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670720708"/>
                  </a:ext>
                </a:extLst>
              </a:tr>
              <a:tr h="1150139">
                <a:tc>
                  <a:txBody>
                    <a:bodyPr/>
                    <a:lstStyle/>
                    <a:p>
                      <a:pPr>
                        <a:lnSpc>
                          <a:spcPct val="107000"/>
                        </a:lnSpc>
                        <a:spcAft>
                          <a:spcPts val="800"/>
                        </a:spcAft>
                      </a:pPr>
                      <a:r>
                        <a:rPr lang="it-IT" sz="1400" b="1" kern="0" dirty="0" err="1">
                          <a:solidFill>
                            <a:schemeClr val="tx1">
                              <a:lumMod val="75000"/>
                              <a:lumOff val="25000"/>
                            </a:schemeClr>
                          </a:solidFill>
                          <a:effectLst/>
                        </a:rPr>
                        <a:t>Precipitation</a:t>
                      </a:r>
                      <a:r>
                        <a:rPr lang="it-IT" sz="1400" b="1" kern="0" dirty="0">
                          <a:solidFill>
                            <a:schemeClr val="tx1">
                              <a:lumMod val="75000"/>
                              <a:lumOff val="25000"/>
                            </a:schemeClr>
                          </a:solidFill>
                          <a:effectLst/>
                        </a:rPr>
                        <a:t> (P)</a:t>
                      </a:r>
                      <a:endParaRPr lang="it-IT" sz="1400" b="1"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07000"/>
                        </a:lnSpc>
                        <a:spcAft>
                          <a:spcPts val="800"/>
                        </a:spcAft>
                      </a:pPr>
                      <a:r>
                        <a:rPr lang="en-US" sz="1400" kern="0" dirty="0">
                          <a:solidFill>
                            <a:schemeClr val="tx1">
                              <a:lumMod val="75000"/>
                              <a:lumOff val="25000"/>
                            </a:schemeClr>
                          </a:solidFill>
                          <a:effectLst/>
                        </a:rPr>
                        <a:t>P = f(</a:t>
                      </a:r>
                      <a:r>
                        <a:rPr lang="it-IT" sz="1400" kern="0" dirty="0">
                          <a:solidFill>
                            <a:schemeClr val="tx1">
                              <a:lumMod val="75000"/>
                              <a:lumOff val="25000"/>
                            </a:schemeClr>
                          </a:solidFill>
                          <a:effectLst/>
                        </a:rPr>
                        <a:t>ρ</a:t>
                      </a:r>
                      <a:r>
                        <a:rPr lang="en-US" sz="1400" kern="0" dirty="0">
                          <a:solidFill>
                            <a:schemeClr val="tx1">
                              <a:lumMod val="75000"/>
                              <a:lumOff val="25000"/>
                            </a:schemeClr>
                          </a:solidFill>
                          <a:effectLst/>
                        </a:rPr>
                        <a:t>v, temperature, atmospheric pressure, etc.)</a:t>
                      </a:r>
                      <a:endParaRPr lang="it-IT" sz="14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9050" cap="flat" cmpd="sng" algn="ctr">
                      <a:solidFill>
                        <a:srgbClr val="FFFFFF"/>
                      </a:solid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nSpc>
                          <a:spcPct val="107000"/>
                        </a:lnSpc>
                        <a:spcAft>
                          <a:spcPts val="800"/>
                        </a:spcAft>
                      </a:pPr>
                      <a:r>
                        <a:rPr lang="en-US" sz="1400" kern="0" dirty="0">
                          <a:solidFill>
                            <a:schemeClr val="tx1">
                              <a:lumMod val="75000"/>
                              <a:lumOff val="25000"/>
                            </a:schemeClr>
                          </a:solidFill>
                          <a:effectLst/>
                        </a:rPr>
                        <a:t>The process by which water vapor condenses and falls as rain, snow, or other forms of moisture, dependent on atmospheric conditions.</a:t>
                      </a:r>
                      <a:endParaRPr lang="it-IT" sz="14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nSpc>
                          <a:spcPct val="107000"/>
                        </a:lnSpc>
                        <a:spcAft>
                          <a:spcPts val="800"/>
                        </a:spcAft>
                      </a:pPr>
                      <a:r>
                        <a:rPr lang="en-US" sz="1400" kern="0" dirty="0">
                          <a:solidFill>
                            <a:schemeClr val="tx1">
                              <a:lumMod val="75000"/>
                              <a:lumOff val="25000"/>
                            </a:schemeClr>
                          </a:solidFill>
                          <a:effectLst/>
                        </a:rPr>
                        <a:t>P: Precipitation, </a:t>
                      </a:r>
                      <a:r>
                        <a:rPr lang="it-IT" sz="1400" kern="0" dirty="0">
                          <a:solidFill>
                            <a:schemeClr val="tx1">
                              <a:lumMod val="75000"/>
                              <a:lumOff val="25000"/>
                            </a:schemeClr>
                          </a:solidFill>
                          <a:effectLst/>
                        </a:rPr>
                        <a:t>ρ</a:t>
                      </a:r>
                      <a:r>
                        <a:rPr lang="en-US" sz="1400" kern="0" dirty="0">
                          <a:solidFill>
                            <a:schemeClr val="tx1">
                              <a:lumMod val="75000"/>
                              <a:lumOff val="25000"/>
                            </a:schemeClr>
                          </a:solidFill>
                          <a:effectLst/>
                        </a:rPr>
                        <a:t>v: Water vapor density, f: Function of various atmospheric conditions</a:t>
                      </a:r>
                      <a:endParaRPr lang="it-IT" sz="14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24" marR="94445" marT="94445" marB="94445" anchor="b">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1407888139"/>
                  </a:ext>
                </a:extLst>
              </a:tr>
            </a:tbl>
          </a:graphicData>
        </a:graphic>
      </p:graphicFrame>
    </p:spTree>
    <p:extLst>
      <p:ext uri="{BB962C8B-B14F-4D97-AF65-F5344CB8AC3E}">
        <p14:creationId xmlns:p14="http://schemas.microsoft.com/office/powerpoint/2010/main" val="25801033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05"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107"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109"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11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olo 1">
            <a:extLst>
              <a:ext uri="{FF2B5EF4-FFF2-40B4-BE49-F238E27FC236}">
                <a16:creationId xmlns:a16="http://schemas.microsoft.com/office/drawing/2014/main" id="{C7534681-5026-6D30-4058-0F7C2A8DA5C3}"/>
              </a:ext>
            </a:extLst>
          </p:cNvPr>
          <p:cNvSpPr>
            <a:spLocks noGrp="1"/>
          </p:cNvSpPr>
          <p:nvPr>
            <p:ph type="title"/>
          </p:nvPr>
        </p:nvSpPr>
        <p:spPr>
          <a:xfrm>
            <a:off x="457200" y="758952"/>
            <a:ext cx="4640729" cy="1325563"/>
          </a:xfrm>
        </p:spPr>
        <p:txBody>
          <a:bodyPr vert="horz" lIns="91440" tIns="45720" rIns="91440" bIns="45720" rtlCol="0" anchor="b">
            <a:normAutofit/>
          </a:bodyPr>
          <a:lstStyle/>
          <a:p>
            <a:r>
              <a:rPr lang="en-US"/>
              <a:t>Demand and Supply of Water</a:t>
            </a:r>
          </a:p>
        </p:txBody>
      </p:sp>
      <p:sp>
        <p:nvSpPr>
          <p:cNvPr id="3102" name="Content Placeholder 3101">
            <a:extLst>
              <a:ext uri="{FF2B5EF4-FFF2-40B4-BE49-F238E27FC236}">
                <a16:creationId xmlns:a16="http://schemas.microsoft.com/office/drawing/2014/main" id="{F553D88A-FC4E-C381-7609-209FF783FBC6}"/>
              </a:ext>
            </a:extLst>
          </p:cNvPr>
          <p:cNvSpPr>
            <a:spLocks noGrp="1"/>
          </p:cNvSpPr>
          <p:nvPr>
            <p:ph idx="1"/>
          </p:nvPr>
        </p:nvSpPr>
        <p:spPr>
          <a:xfrm>
            <a:off x="457200" y="2286000"/>
            <a:ext cx="4640729" cy="3887585"/>
          </a:xfrm>
        </p:spPr>
        <p:txBody>
          <a:bodyPr>
            <a:normAutofit fontScale="85000" lnSpcReduction="10000"/>
          </a:bodyPr>
          <a:lstStyle/>
          <a:p>
            <a:r>
              <a:rPr lang="en-US" b="1" i="0" dirty="0">
                <a:effectLst/>
                <a:latin typeface="Söhne"/>
              </a:rPr>
              <a:t>The Earth's diverse climate cycles result in an uneven global distribution of water resources, with access further influenced by economic disparities. Average water consumption per person varies dramatically: 137 liters globally, rising to 250-300 liters in Europe and 600 liters in North America and Japan, but dropping to 10-20 liters in Sub-Saharan Africa. Challenges such as population growth, changing consumption patterns, intensive agriculture, and environmental pollution, along with climate change impacting rainfall, exacerbate pressures on both water quantity and quality. Over the last century, worldwide water use has increased sixfold and continues to grow, potentially leading to a 40% global water deficit by 2030, as reported by the 2030 Water Resources Group </a:t>
            </a:r>
            <a:r>
              <a:rPr lang="en-US" b="0" i="0" dirty="0">
                <a:solidFill>
                  <a:srgbClr val="374151"/>
                </a:solidFill>
                <a:effectLst/>
                <a:latin typeface="Söhne"/>
              </a:rPr>
              <a:t>and UNESCO.</a:t>
            </a:r>
            <a:endParaRPr lang="en-US" dirty="0"/>
          </a:p>
        </p:txBody>
      </p:sp>
      <p:pic>
        <p:nvPicPr>
          <p:cNvPr id="3074" name="Picture 2" descr="ISAT 380E - Global Water Crisis [licensed for non-commercial use only ...">
            <a:extLst>
              <a:ext uri="{FF2B5EF4-FFF2-40B4-BE49-F238E27FC236}">
                <a16:creationId xmlns:a16="http://schemas.microsoft.com/office/drawing/2014/main" id="{706C5A49-8E46-D6B0-801E-57D9D260FF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7025" y="1164092"/>
            <a:ext cx="3704598" cy="465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olo 1">
            <a:extLst>
              <a:ext uri="{FF2B5EF4-FFF2-40B4-BE49-F238E27FC236}">
                <a16:creationId xmlns:a16="http://schemas.microsoft.com/office/drawing/2014/main" id="{3AC8C127-343E-44E2-BE4F-33B2DCBD140F}"/>
              </a:ext>
            </a:extLst>
          </p:cNvPr>
          <p:cNvSpPr>
            <a:spLocks noGrp="1"/>
          </p:cNvSpPr>
          <p:nvPr>
            <p:ph type="title"/>
          </p:nvPr>
        </p:nvSpPr>
        <p:spPr>
          <a:xfrm>
            <a:off x="457200" y="668049"/>
            <a:ext cx="11187316" cy="1325563"/>
          </a:xfrm>
        </p:spPr>
        <p:txBody>
          <a:bodyPr>
            <a:normAutofit/>
          </a:bodyPr>
          <a:lstStyle/>
          <a:p>
            <a:r>
              <a:rPr lang="it-IT" dirty="0"/>
              <a:t>Basic </a:t>
            </a:r>
            <a:r>
              <a:rPr lang="it-IT" dirty="0" err="1"/>
              <a:t>Equations</a:t>
            </a:r>
            <a:r>
              <a:rPr lang="it-IT" dirty="0"/>
              <a:t> for Water Demand and Supply</a:t>
            </a:r>
          </a:p>
        </p:txBody>
      </p:sp>
      <p:graphicFrame>
        <p:nvGraphicFramePr>
          <p:cNvPr id="4" name="Segnaposto contenuto 3">
            <a:extLst>
              <a:ext uri="{FF2B5EF4-FFF2-40B4-BE49-F238E27FC236}">
                <a16:creationId xmlns:a16="http://schemas.microsoft.com/office/drawing/2014/main" id="{362380E1-FD6E-A3A2-0A12-4CD0FC542BED}"/>
              </a:ext>
            </a:extLst>
          </p:cNvPr>
          <p:cNvGraphicFramePr>
            <a:graphicFrameLocks noGrp="1"/>
          </p:cNvGraphicFramePr>
          <p:nvPr>
            <p:ph idx="1"/>
            <p:extLst>
              <p:ext uri="{D42A27DB-BD31-4B8C-83A1-F6EECF244321}">
                <p14:modId xmlns:p14="http://schemas.microsoft.com/office/powerpoint/2010/main" val="1968483269"/>
              </p:ext>
            </p:extLst>
          </p:nvPr>
        </p:nvGraphicFramePr>
        <p:xfrm>
          <a:off x="397329" y="2370988"/>
          <a:ext cx="11247263" cy="4135787"/>
        </p:xfrm>
        <a:graphic>
          <a:graphicData uri="http://schemas.openxmlformats.org/drawingml/2006/table">
            <a:tbl>
              <a:tblPr firstRow="1" firstCol="1" bandRow="1">
                <a:tableStyleId>{5C22544A-7EE6-4342-B048-85BDC9FD1C3A}</a:tableStyleId>
              </a:tblPr>
              <a:tblGrid>
                <a:gridCol w="2705807">
                  <a:extLst>
                    <a:ext uri="{9D8B030D-6E8A-4147-A177-3AD203B41FA5}">
                      <a16:colId xmlns:a16="http://schemas.microsoft.com/office/drawing/2014/main" val="528049393"/>
                    </a:ext>
                  </a:extLst>
                </a:gridCol>
                <a:gridCol w="2710888">
                  <a:extLst>
                    <a:ext uri="{9D8B030D-6E8A-4147-A177-3AD203B41FA5}">
                      <a16:colId xmlns:a16="http://schemas.microsoft.com/office/drawing/2014/main" val="1042143892"/>
                    </a:ext>
                  </a:extLst>
                </a:gridCol>
                <a:gridCol w="2912114">
                  <a:extLst>
                    <a:ext uri="{9D8B030D-6E8A-4147-A177-3AD203B41FA5}">
                      <a16:colId xmlns:a16="http://schemas.microsoft.com/office/drawing/2014/main" val="4038093094"/>
                    </a:ext>
                  </a:extLst>
                </a:gridCol>
                <a:gridCol w="2918454">
                  <a:extLst>
                    <a:ext uri="{9D8B030D-6E8A-4147-A177-3AD203B41FA5}">
                      <a16:colId xmlns:a16="http://schemas.microsoft.com/office/drawing/2014/main" val="1246648571"/>
                    </a:ext>
                  </a:extLst>
                </a:gridCol>
              </a:tblGrid>
              <a:tr h="255921">
                <a:tc>
                  <a:txBody>
                    <a:bodyPr/>
                    <a:lstStyle/>
                    <a:p>
                      <a:pPr algn="ctr">
                        <a:lnSpc>
                          <a:spcPct val="107000"/>
                        </a:lnSpc>
                        <a:spcAft>
                          <a:spcPts val="800"/>
                        </a:spcAft>
                      </a:pPr>
                      <a:r>
                        <a:rPr lang="it-IT" sz="1400" kern="0">
                          <a:effectLst/>
                        </a:rPr>
                        <a:t>Component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gn="ctr">
                        <a:lnSpc>
                          <a:spcPct val="107000"/>
                        </a:lnSpc>
                        <a:spcAft>
                          <a:spcPts val="800"/>
                        </a:spcAft>
                      </a:pPr>
                      <a:r>
                        <a:rPr lang="it-IT" sz="1400" kern="0">
                          <a:effectLst/>
                        </a:rPr>
                        <a:t>Equation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gn="ctr">
                        <a:lnSpc>
                          <a:spcPct val="107000"/>
                        </a:lnSpc>
                        <a:spcAft>
                          <a:spcPts val="800"/>
                        </a:spcAft>
                      </a:pPr>
                      <a:r>
                        <a:rPr lang="it-IT" sz="1400" kern="0">
                          <a:effectLst/>
                        </a:rPr>
                        <a:t>Explanation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gn="ctr">
                        <a:lnSpc>
                          <a:spcPct val="107000"/>
                        </a:lnSpc>
                        <a:spcAft>
                          <a:spcPts val="800"/>
                        </a:spcAft>
                      </a:pPr>
                      <a:r>
                        <a:rPr lang="it-IT" sz="1400" kern="0">
                          <a:effectLst/>
                        </a:rPr>
                        <a:t>Symbol Definitions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68743028"/>
                  </a:ext>
                </a:extLst>
              </a:tr>
              <a:tr h="699599">
                <a:tc>
                  <a:txBody>
                    <a:bodyPr/>
                    <a:lstStyle/>
                    <a:p>
                      <a:pPr>
                        <a:lnSpc>
                          <a:spcPct val="107000"/>
                        </a:lnSpc>
                        <a:spcAft>
                          <a:spcPts val="800"/>
                        </a:spcAft>
                      </a:pPr>
                      <a:r>
                        <a:rPr lang="it-IT" sz="1400" kern="0">
                          <a:effectLst/>
                        </a:rPr>
                        <a:t>Demand for Water (D)</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D = f(P, I, Pop, F)</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dirty="0">
                          <a:effectLst/>
                        </a:rPr>
                        <a:t>The demand for water depends on its price, income levels, population, and other factors. Prices are water tariffs for registered water and rents (price signals) for unregistered water. </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D: Demand, P: Price of water, I: Income level, Pop: Population, F: Other factors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3248652530"/>
                  </a:ext>
                </a:extLst>
              </a:tr>
              <a:tr h="477760">
                <a:tc>
                  <a:txBody>
                    <a:bodyPr/>
                    <a:lstStyle/>
                    <a:p>
                      <a:pPr>
                        <a:lnSpc>
                          <a:spcPct val="107000"/>
                        </a:lnSpc>
                        <a:spcAft>
                          <a:spcPts val="800"/>
                        </a:spcAft>
                      </a:pPr>
                      <a:r>
                        <a:rPr lang="it-IT" sz="1400" kern="0">
                          <a:effectLst/>
                        </a:rPr>
                        <a:t>Supply of Water (S)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S = g(P, C)</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The supply of water is related to its price and the costs of production.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S: Supply, P: Price of water, C: Costs of production</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2755522461"/>
                  </a:ext>
                </a:extLst>
              </a:tr>
              <a:tr h="870004">
                <a:tc>
                  <a:txBody>
                    <a:bodyPr/>
                    <a:lstStyle/>
                    <a:p>
                      <a:pPr>
                        <a:lnSpc>
                          <a:spcPct val="107000"/>
                        </a:lnSpc>
                        <a:spcAft>
                          <a:spcPts val="800"/>
                        </a:spcAft>
                      </a:pPr>
                      <a:r>
                        <a:rPr lang="it-IT" sz="1400" kern="0" dirty="0">
                          <a:effectLst/>
                        </a:rPr>
                        <a:t>Equilibrium (market)</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D = 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Equilibrium is where the quantity of water demanded equals the quantity supplied.</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dirty="0">
                          <a:effectLst/>
                        </a:rPr>
                        <a:t>D: Demand, S: Supply</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3256504939"/>
                  </a:ext>
                </a:extLst>
              </a:tr>
              <a:tr h="699599">
                <a:tc>
                  <a:txBody>
                    <a:bodyPr/>
                    <a:lstStyle/>
                    <a:p>
                      <a:pPr>
                        <a:lnSpc>
                          <a:spcPct val="107000"/>
                        </a:lnSpc>
                        <a:spcAft>
                          <a:spcPts val="800"/>
                        </a:spcAft>
                      </a:pPr>
                      <a:r>
                        <a:rPr lang="en-US" sz="1400" kern="0" dirty="0">
                          <a:effectLst/>
                        </a:rPr>
                        <a:t>Equilibrium (social): Marginal Social Benefit = Marginal Social Cost</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MSB = MSC</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Optimal allocation of water occurs where the marginal social benefit equals the marginal social cost.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dirty="0">
                          <a:effectLst/>
                        </a:rPr>
                        <a:t>MSB: Marginal Social Benefit, MSC: Marginal Social Cost</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1672689892"/>
                  </a:ext>
                </a:extLst>
              </a:tr>
              <a:tr h="699599">
                <a:tc>
                  <a:txBody>
                    <a:bodyPr/>
                    <a:lstStyle/>
                    <a:p>
                      <a:pPr>
                        <a:lnSpc>
                          <a:spcPct val="107000"/>
                        </a:lnSpc>
                        <a:spcAft>
                          <a:spcPts val="800"/>
                        </a:spcAft>
                      </a:pPr>
                      <a:r>
                        <a:rPr lang="it-IT" sz="1400" kern="0">
                          <a:effectLst/>
                        </a:rPr>
                        <a:t>Externalities in Social Cost</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it-IT" sz="1400" kern="0">
                          <a:effectLst/>
                        </a:rPr>
                        <a:t>MSC = MPC + E</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a:effectLst/>
                        </a:rPr>
                        <a:t>Social cost includes the private cost of production and externalities.</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tc>
                  <a:txBody>
                    <a:bodyPr/>
                    <a:lstStyle/>
                    <a:p>
                      <a:pPr>
                        <a:lnSpc>
                          <a:spcPct val="107000"/>
                        </a:lnSpc>
                        <a:spcAft>
                          <a:spcPts val="800"/>
                        </a:spcAft>
                      </a:pPr>
                      <a:r>
                        <a:rPr lang="en-US" sz="1400" kern="0" dirty="0">
                          <a:effectLst/>
                        </a:rPr>
                        <a:t>MSC: Marginal Social Cost, MPC: Marginal Private Cost, E: Externalities</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488" marR="74488" marT="0" marB="0"/>
                </a:tc>
                <a:extLst>
                  <a:ext uri="{0D108BD9-81ED-4DB2-BD59-A6C34878D82A}">
                    <a16:rowId xmlns:a16="http://schemas.microsoft.com/office/drawing/2014/main" val="2768666867"/>
                  </a:ext>
                </a:extLst>
              </a:tr>
            </a:tbl>
          </a:graphicData>
        </a:graphic>
      </p:graphicFrame>
    </p:spTree>
    <p:extLst>
      <p:ext uri="{BB962C8B-B14F-4D97-AF65-F5344CB8AC3E}">
        <p14:creationId xmlns:p14="http://schemas.microsoft.com/office/powerpoint/2010/main" val="379415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5"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107"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4109"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411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olo 1">
            <a:extLst>
              <a:ext uri="{FF2B5EF4-FFF2-40B4-BE49-F238E27FC236}">
                <a16:creationId xmlns:a16="http://schemas.microsoft.com/office/drawing/2014/main" id="{81D53824-7469-FB0D-C70C-A2F1AA56A20E}"/>
              </a:ext>
            </a:extLst>
          </p:cNvPr>
          <p:cNvSpPr>
            <a:spLocks noGrp="1"/>
          </p:cNvSpPr>
          <p:nvPr>
            <p:ph type="title"/>
          </p:nvPr>
        </p:nvSpPr>
        <p:spPr>
          <a:xfrm>
            <a:off x="457200" y="758952"/>
            <a:ext cx="4640729" cy="1325563"/>
          </a:xfrm>
        </p:spPr>
        <p:txBody>
          <a:bodyPr anchor="b">
            <a:normAutofit/>
          </a:bodyPr>
          <a:lstStyle/>
          <a:p>
            <a:r>
              <a:rPr lang="it-IT" dirty="0"/>
              <a:t>The </a:t>
            </a:r>
            <a:r>
              <a:rPr lang="it-IT" dirty="0" err="1"/>
              <a:t>Economic</a:t>
            </a:r>
            <a:r>
              <a:rPr lang="it-IT" dirty="0"/>
              <a:t> Water </a:t>
            </a:r>
            <a:r>
              <a:rPr lang="it-IT" dirty="0" err="1"/>
              <a:t>Cycle</a:t>
            </a:r>
            <a:endParaRPr lang="it-IT" dirty="0"/>
          </a:p>
        </p:txBody>
      </p:sp>
      <p:sp>
        <p:nvSpPr>
          <p:cNvPr id="4102" name="Content Placeholder 4101">
            <a:extLst>
              <a:ext uri="{FF2B5EF4-FFF2-40B4-BE49-F238E27FC236}">
                <a16:creationId xmlns:a16="http://schemas.microsoft.com/office/drawing/2014/main" id="{1047C75E-B521-F9E0-3357-1708915AC011}"/>
              </a:ext>
            </a:extLst>
          </p:cNvPr>
          <p:cNvSpPr>
            <a:spLocks noGrp="1"/>
          </p:cNvSpPr>
          <p:nvPr>
            <p:ph idx="1"/>
          </p:nvPr>
        </p:nvSpPr>
        <p:spPr>
          <a:xfrm>
            <a:off x="457200" y="2286000"/>
            <a:ext cx="4640729" cy="3887585"/>
          </a:xfrm>
        </p:spPr>
        <p:txBody>
          <a:bodyPr>
            <a:normAutofit fontScale="92500" lnSpcReduction="10000"/>
          </a:bodyPr>
          <a:lstStyle/>
          <a:p>
            <a:pPr algn="l"/>
            <a:r>
              <a:rPr lang="en-US" b="1" i="0" dirty="0">
                <a:effectLst/>
                <a:latin typeface="Muli-Light"/>
              </a:rPr>
              <a:t>Of the 3% of freshwater that is part of the large water cycle on our planet, </a:t>
            </a:r>
            <a:r>
              <a:rPr lang="en-US" b="1" i="0" dirty="0">
                <a:effectLst/>
                <a:latin typeface="Muli-Regular"/>
              </a:rPr>
              <a:t>only ¼ is accessible in water tables and surface water </a:t>
            </a:r>
            <a:r>
              <a:rPr lang="en-US" b="1" i="0" dirty="0">
                <a:effectLst/>
                <a:latin typeface="Muli-Light"/>
              </a:rPr>
              <a:t>(run-off, rivers, lakes).  </a:t>
            </a:r>
            <a:br>
              <a:rPr lang="en-US" b="1" i="0" dirty="0">
                <a:effectLst/>
                <a:latin typeface="Muli-Light"/>
              </a:rPr>
            </a:br>
            <a:br>
              <a:rPr lang="en-US" b="1" i="0" dirty="0">
                <a:effectLst/>
                <a:latin typeface="Muli-Light"/>
              </a:rPr>
            </a:br>
            <a:r>
              <a:rPr lang="en-US" b="1" i="0" dirty="0">
                <a:effectLst/>
                <a:latin typeface="Muli-Light"/>
              </a:rPr>
              <a:t>In addition to the unequal distribution of water resources over the continents and countries, in different climates and stages of development, there are new pressures in the modern world:</a:t>
            </a:r>
            <a:r>
              <a:rPr lang="en-US" b="1" i="0" dirty="0">
                <a:effectLst/>
                <a:latin typeface="Muli-Regular"/>
              </a:rPr>
              <a:t> demographic growth and climate change</a:t>
            </a:r>
            <a:r>
              <a:rPr lang="en-US" b="1" i="0" dirty="0">
                <a:effectLst/>
                <a:latin typeface="Muli-Light"/>
              </a:rPr>
              <a:t>. Problems involving water resource quantity and quality mean that water resource management must be adapted.</a:t>
            </a:r>
            <a:br>
              <a:rPr lang="en-US" b="1" i="0" dirty="0">
                <a:effectLst/>
                <a:latin typeface="Muli-Light"/>
              </a:rPr>
            </a:br>
            <a:br>
              <a:rPr lang="en-US" b="1" i="0" dirty="0">
                <a:effectLst/>
                <a:latin typeface="Muli-Light"/>
              </a:rPr>
            </a:br>
            <a:endParaRPr lang="en-US" dirty="0"/>
          </a:p>
        </p:txBody>
      </p:sp>
      <p:pic>
        <p:nvPicPr>
          <p:cNvPr id="4098" name="Picture 2" descr="IJERPH | Free Full-Text | A Study on the Sustainable Development of ...">
            <a:extLst>
              <a:ext uri="{FF2B5EF4-FFF2-40B4-BE49-F238E27FC236}">
                <a16:creationId xmlns:a16="http://schemas.microsoft.com/office/drawing/2014/main" id="{D5D902CA-E3CF-AFB7-5E21-C255F14128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9388" y="1967920"/>
            <a:ext cx="4659872" cy="305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56"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158"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5160"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5162"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5153" name="Content Placeholder 5152">
            <a:extLst>
              <a:ext uri="{FF2B5EF4-FFF2-40B4-BE49-F238E27FC236}">
                <a16:creationId xmlns:a16="http://schemas.microsoft.com/office/drawing/2014/main" id="{FCEDE68E-21A5-5754-8749-889A814F09EA}"/>
              </a:ext>
            </a:extLst>
          </p:cNvPr>
          <p:cNvSpPr>
            <a:spLocks noGrp="1"/>
          </p:cNvSpPr>
          <p:nvPr>
            <p:ph idx="1"/>
          </p:nvPr>
        </p:nvSpPr>
        <p:spPr>
          <a:xfrm>
            <a:off x="457200" y="2286000"/>
            <a:ext cx="4640729" cy="3887585"/>
          </a:xfrm>
        </p:spPr>
        <p:txBody>
          <a:bodyPr>
            <a:normAutofit fontScale="92500" lnSpcReduction="20000"/>
          </a:bodyPr>
          <a:lstStyle/>
          <a:p>
            <a:pPr algn="l"/>
            <a:r>
              <a:rPr lang="en-US" b="1" dirty="0">
                <a:latin typeface="Muli-Light"/>
              </a:rPr>
              <a:t>S</a:t>
            </a:r>
            <a:r>
              <a:rPr lang="en-US" b="1" i="0" dirty="0">
                <a:effectLst/>
                <a:latin typeface="Muli-Light"/>
              </a:rPr>
              <a:t>ustainable water management means changing from a linear economy (extraction, manufacturing, consumption, disposal) to </a:t>
            </a:r>
            <a:r>
              <a:rPr lang="en-US" b="1" i="0" dirty="0">
                <a:effectLst/>
                <a:latin typeface="Muli-Regular"/>
              </a:rPr>
              <a:t>a circular, or “3R”, economy</a:t>
            </a:r>
            <a:r>
              <a:rPr lang="en-US" b="1" i="0" dirty="0">
                <a:effectLst/>
                <a:latin typeface="Muli-Light"/>
              </a:rPr>
              <a:t> (Reduce, Re-use, Recycle). </a:t>
            </a:r>
          </a:p>
          <a:p>
            <a:pPr algn="l"/>
            <a:r>
              <a:rPr lang="en-US" b="1" i="0" dirty="0">
                <a:effectLst/>
                <a:latin typeface="Muli-Light"/>
              </a:rPr>
              <a:t>One of the European Union’s priorities is to </a:t>
            </a:r>
            <a:r>
              <a:rPr lang="en-US" b="1" i="0" dirty="0">
                <a:effectLst/>
                <a:latin typeface="Muli-Regular"/>
              </a:rPr>
              <a:t>improve wastewater treatment before disposal</a:t>
            </a:r>
            <a:r>
              <a:rPr lang="en-US" b="1" i="0" dirty="0">
                <a:effectLst/>
                <a:latin typeface="Muli-Light"/>
              </a:rPr>
              <a:t>. Water cycle management is becoming more complicated, </a:t>
            </a:r>
            <a:r>
              <a:rPr lang="en-US" b="1" i="0" dirty="0">
                <a:effectLst/>
                <a:latin typeface="Muli-Regular"/>
              </a:rPr>
              <a:t>with increased amounts of wastewater</a:t>
            </a:r>
            <a:r>
              <a:rPr lang="en-US" b="1" i="0" dirty="0">
                <a:effectLst/>
                <a:latin typeface="Muli-Light"/>
              </a:rPr>
              <a:t>, the risk of saturating sanitation systems and treatment facilities, and the fact that the </a:t>
            </a:r>
            <a:r>
              <a:rPr lang="en-US" b="1" i="0" dirty="0">
                <a:effectLst/>
                <a:latin typeface="Muli-Regular"/>
              </a:rPr>
              <a:t>appearance of emerging pollutants</a:t>
            </a:r>
            <a:r>
              <a:rPr lang="en-US" b="1" i="0" dirty="0">
                <a:effectLst/>
                <a:latin typeface="Muli-Light"/>
              </a:rPr>
              <a:t> (pesticides, medical residue, micro-plastics) in wastewater and rainwater means </a:t>
            </a:r>
            <a:r>
              <a:rPr lang="en-US" b="1" i="0" dirty="0">
                <a:effectLst/>
                <a:latin typeface="Muli-Regular"/>
              </a:rPr>
              <a:t>new treatment procedures are required</a:t>
            </a:r>
            <a:r>
              <a:rPr lang="en-US" b="1" i="0" dirty="0">
                <a:effectLst/>
                <a:latin typeface="Muli-Light"/>
              </a:rPr>
              <a:t>.</a:t>
            </a:r>
          </a:p>
          <a:p>
            <a:endParaRPr lang="en-US" dirty="0"/>
          </a:p>
        </p:txBody>
      </p:sp>
      <p:pic>
        <p:nvPicPr>
          <p:cNvPr id="5122" name="Picture 2" descr="The casual loop diagram of water resources system | Download Scientific ...">
            <a:extLst>
              <a:ext uri="{FF2B5EF4-FFF2-40B4-BE49-F238E27FC236}">
                <a16:creationId xmlns:a16="http://schemas.microsoft.com/office/drawing/2014/main" id="{1C17D800-9C18-D42E-A556-438013834D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27" r="-1" b="3417"/>
          <a:stretch/>
        </p:blipFill>
        <p:spPr bwMode="auto">
          <a:xfrm>
            <a:off x="6529388" y="2183110"/>
            <a:ext cx="4659872" cy="262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876044"/>
      </p:ext>
    </p:extLst>
  </p:cSld>
  <p:clrMapOvr>
    <a:masterClrMapping/>
  </p:clrMapOvr>
</p:sld>
</file>

<file path=ppt/theme/theme1.xml><?xml version="1.0" encoding="utf-8"?>
<a:theme xmlns:a="http://schemas.openxmlformats.org/drawingml/2006/main" name="TropicVTI">
  <a:themeElements>
    <a:clrScheme name="AnalogousFromDarkSeedLeftStep">
      <a:dk1>
        <a:srgbClr val="000000"/>
      </a:dk1>
      <a:lt1>
        <a:srgbClr val="FFFFFF"/>
      </a:lt1>
      <a:dk2>
        <a:srgbClr val="1C2732"/>
      </a:dk2>
      <a:lt2>
        <a:srgbClr val="F0F3F1"/>
      </a:lt2>
      <a:accent1>
        <a:srgbClr val="C44CB3"/>
      </a:accent1>
      <a:accent2>
        <a:srgbClr val="903AB2"/>
      </a:accent2>
      <a:accent3>
        <a:srgbClr val="714CC4"/>
      </a:accent3>
      <a:accent4>
        <a:srgbClr val="3D4AB3"/>
      </a:accent4>
      <a:accent5>
        <a:srgbClr val="4C8BC4"/>
      </a:accent5>
      <a:accent6>
        <a:srgbClr val="3AABB2"/>
      </a:accent6>
      <a:hlink>
        <a:srgbClr val="3F6DB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3799</TotalTime>
  <Words>1773</Words>
  <Application>Microsoft Office PowerPoint</Application>
  <PresentationFormat>Widescreen</PresentationFormat>
  <Paragraphs>122</Paragraphs>
  <Slides>13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13</vt:i4>
      </vt:variant>
    </vt:vector>
  </HeadingPairs>
  <TitlesOfParts>
    <vt:vector size="22" baseType="lpstr">
      <vt:lpstr>Arial</vt:lpstr>
      <vt:lpstr>Calibri</vt:lpstr>
      <vt:lpstr>Gill Sans Nova</vt:lpstr>
      <vt:lpstr>Google Sans</vt:lpstr>
      <vt:lpstr>Muli-Light</vt:lpstr>
      <vt:lpstr>Muli-Regular</vt:lpstr>
      <vt:lpstr>Nunito Sans</vt:lpstr>
      <vt:lpstr>Söhne</vt:lpstr>
      <vt:lpstr>TropicVTI</vt:lpstr>
      <vt:lpstr>Developing CLIMAWAT 101: A Global CGE  Model </vt:lpstr>
      <vt:lpstr>The Water Cycle</vt:lpstr>
      <vt:lpstr>The water cycle equations</vt:lpstr>
      <vt:lpstr>The Aerial Model</vt:lpstr>
      <vt:lpstr>The equations for «flying rivers»</vt:lpstr>
      <vt:lpstr>Demand and Supply of Water</vt:lpstr>
      <vt:lpstr>Basic Equations for Water Demand and Supply</vt:lpstr>
      <vt:lpstr>The Economic Water Cycle</vt:lpstr>
      <vt:lpstr>Presentazione standard di PowerPoint</vt:lpstr>
      <vt:lpstr>Basic Equations for a Circular Economy</vt:lpstr>
      <vt:lpstr>Presentazione standard di PowerPoint</vt:lpstr>
      <vt:lpstr>Presentazione standard di PowerPoint</vt:lpstr>
      <vt:lpstr>The Equations for the Global Water Footprint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Global CGE Water Model II</dc:title>
  <dc:creator>Lucio Scandizzo</dc:creator>
  <cp:lastModifiedBy>beniamino quintieri</cp:lastModifiedBy>
  <cp:revision>6</cp:revision>
  <dcterms:created xsi:type="dcterms:W3CDTF">2023-12-18T18:01:44Z</dcterms:created>
  <dcterms:modified xsi:type="dcterms:W3CDTF">2024-07-11T09:27:26Z</dcterms:modified>
</cp:coreProperties>
</file>